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60" r:id="rId4"/>
    <p:sldId id="261" r:id="rId5"/>
    <p:sldId id="263" r:id="rId6"/>
    <p:sldId id="264" r:id="rId7"/>
    <p:sldId id="265" r:id="rId8"/>
    <p:sldId id="266" r:id="rId9"/>
    <p:sldId id="267" r:id="rId10"/>
    <p:sldId id="289" r:id="rId11"/>
    <p:sldId id="268" r:id="rId12"/>
    <p:sldId id="269" r:id="rId13"/>
    <p:sldId id="270" r:id="rId14"/>
    <p:sldId id="271" r:id="rId15"/>
    <p:sldId id="273" r:id="rId16"/>
    <p:sldId id="272" r:id="rId17"/>
    <p:sldId id="274" r:id="rId18"/>
    <p:sldId id="275" r:id="rId19"/>
    <p:sldId id="276" r:id="rId20"/>
    <p:sldId id="277" r:id="rId21"/>
    <p:sldId id="278" r:id="rId22"/>
    <p:sldId id="280" r:id="rId23"/>
    <p:sldId id="279" r:id="rId24"/>
    <p:sldId id="282" r:id="rId25"/>
    <p:sldId id="281" r:id="rId26"/>
    <p:sldId id="283" r:id="rId27"/>
    <p:sldId id="284" r:id="rId28"/>
    <p:sldId id="285" r:id="rId29"/>
    <p:sldId id="286" r:id="rId30"/>
    <p:sldId id="288" r:id="rId31"/>
    <p:sldId id="287" r:id="rId32"/>
    <p:sldId id="290" r:id="rId3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103" d="100"/>
          <a:sy n="103" d="100"/>
        </p:scale>
        <p:origin x="-1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6AF79A4-705E-4B18-8553-B7C45C8FFF6B}" type="datetimeFigureOut">
              <a:rPr lang="pl-PL" smtClean="0"/>
              <a:pPr/>
              <a:t>2017-09-09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982C79-3956-4320-981F-B4F70070C267}"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6AF79A4-705E-4B18-8553-B7C45C8FFF6B}" type="datetimeFigureOut">
              <a:rPr lang="pl-PL" smtClean="0"/>
              <a:pPr/>
              <a:t>2017-09-09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982C79-3956-4320-981F-B4F70070C26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6AF79A4-705E-4B18-8553-B7C45C8FFF6B}" type="datetimeFigureOut">
              <a:rPr lang="pl-PL" smtClean="0"/>
              <a:pPr/>
              <a:t>2017-09-09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982C79-3956-4320-981F-B4F70070C26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A6AF79A4-705E-4B18-8553-B7C45C8FFF6B}" type="datetimeFigureOut">
              <a:rPr lang="pl-PL" smtClean="0"/>
              <a:pPr/>
              <a:t>2017-09-09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982C79-3956-4320-981F-B4F70070C267}" type="slidenum">
              <a:rPr lang="pl-PL" smtClean="0"/>
              <a:pPr/>
              <a:t>‹#›</a:t>
            </a:fld>
            <a:endParaRPr lang="pl-PL"/>
          </a:p>
        </p:txBody>
      </p:sp>
      <p:pic>
        <p:nvPicPr>
          <p:cNvPr id="12" name="Picture 2" descr="C:\Users\user\Desktop\prezentacja tlo.jpg"/>
          <p:cNvPicPr>
            <a:picLocks noChangeAspect="1" noChangeArrowheads="1"/>
          </p:cNvPicPr>
          <p:nvPr userDrawn="1"/>
        </p:nvPicPr>
        <p:blipFill>
          <a:blip r:embed="rId2" cstate="print"/>
          <a:srcRect/>
          <a:stretch>
            <a:fillRect/>
          </a:stretch>
        </p:blipFill>
        <p:spPr bwMode="auto">
          <a:xfrm>
            <a:off x="3076" y="0"/>
            <a:ext cx="9137847" cy="6858000"/>
          </a:xfrm>
          <a:prstGeom prst="rect">
            <a:avLst/>
          </a:prstGeom>
          <a:noFill/>
        </p:spPr>
      </p:pic>
      <p:pic>
        <p:nvPicPr>
          <p:cNvPr id="13" name="Obraz 12" descr="marka.png"/>
          <p:cNvPicPr>
            <a:picLocks noChangeAspect="1"/>
          </p:cNvPicPr>
          <p:nvPr userDrawn="1"/>
        </p:nvPicPr>
        <p:blipFill>
          <a:blip r:embed="rId3" cstate="print"/>
          <a:stretch>
            <a:fillRect/>
          </a:stretch>
        </p:blipFill>
        <p:spPr>
          <a:xfrm>
            <a:off x="7660592" y="0"/>
            <a:ext cx="1483407" cy="17728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6AF79A4-705E-4B18-8553-B7C45C8FFF6B}" type="datetimeFigureOut">
              <a:rPr lang="pl-PL" smtClean="0"/>
              <a:pPr/>
              <a:t>2017-09-09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982C79-3956-4320-981F-B4F70070C267}"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6AF79A4-705E-4B18-8553-B7C45C8FFF6B}" type="datetimeFigureOut">
              <a:rPr lang="pl-PL" smtClean="0"/>
              <a:pPr/>
              <a:t>2017-09-09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982C79-3956-4320-981F-B4F70070C267}"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6AF79A4-705E-4B18-8553-B7C45C8FFF6B}" type="datetimeFigureOut">
              <a:rPr lang="pl-PL" smtClean="0"/>
              <a:pPr/>
              <a:t>2017-09-09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8982C79-3956-4320-981F-B4F70070C26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6AF79A4-705E-4B18-8553-B7C45C8FFF6B}" type="datetimeFigureOut">
              <a:rPr lang="pl-PL" smtClean="0"/>
              <a:pPr/>
              <a:t>2017-09-09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8982C79-3956-4320-981F-B4F70070C26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6AF79A4-705E-4B18-8553-B7C45C8FFF6B}" type="datetimeFigureOut">
              <a:rPr lang="pl-PL" smtClean="0"/>
              <a:pPr/>
              <a:t>2017-09-09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8982C79-3956-4320-981F-B4F70070C26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6AF79A4-705E-4B18-8553-B7C45C8FFF6B}" type="datetimeFigureOut">
              <a:rPr lang="pl-PL" smtClean="0"/>
              <a:pPr/>
              <a:t>2017-09-09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982C79-3956-4320-981F-B4F70070C26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6AF79A4-705E-4B18-8553-B7C45C8FFF6B}" type="datetimeFigureOut">
              <a:rPr lang="pl-PL" smtClean="0"/>
              <a:pPr/>
              <a:t>2017-09-09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982C79-3956-4320-981F-B4F70070C267}"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F79A4-705E-4B18-8553-B7C45C8FFF6B}" type="datetimeFigureOut">
              <a:rPr lang="pl-PL" smtClean="0"/>
              <a:pPr/>
              <a:t>2017-09-09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82C79-3956-4320-981F-B4F70070C267}" type="slidenum">
              <a:rPr lang="pl-PL" smtClean="0"/>
              <a:pPr/>
              <a:t>‹#›</a:t>
            </a:fld>
            <a:endParaRPr lang="pl-PL"/>
          </a:p>
        </p:txBody>
      </p:sp>
      <p:pic>
        <p:nvPicPr>
          <p:cNvPr id="7" name="Obraz 6" descr="marka.png"/>
          <p:cNvPicPr>
            <a:picLocks noChangeAspect="1"/>
          </p:cNvPicPr>
          <p:nvPr userDrawn="1"/>
        </p:nvPicPr>
        <p:blipFill>
          <a:blip r:embed="rId13" cstate="print"/>
          <a:stretch>
            <a:fillRect/>
          </a:stretch>
        </p:blipFill>
        <p:spPr>
          <a:xfrm>
            <a:off x="7236296" y="0"/>
            <a:ext cx="1907704" cy="209468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36912"/>
            <a:ext cx="8229600" cy="1143000"/>
          </a:xfrm>
        </p:spPr>
        <p:txBody>
          <a:bodyPr>
            <a:noAutofit/>
          </a:bodyPr>
          <a:lstStyle/>
          <a:p>
            <a:r>
              <a:rPr lang="pl-PL" sz="7200" dirty="0" smtClean="0">
                <a:latin typeface="Book Antiqua" pitchFamily="18" charset="0"/>
              </a:rPr>
              <a:t>Marka Tatrzańska </a:t>
            </a:r>
            <a:endParaRPr lang="pl-PL" sz="7200" dirty="0">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dirty="0" smtClean="0">
                <a:latin typeface="Book Antiqua" pitchFamily="18" charset="0"/>
              </a:rPr>
              <a:t>Nalewka Tatrzańska</a:t>
            </a:r>
            <a:br>
              <a:rPr lang="pl-PL" dirty="0" smtClean="0">
                <a:latin typeface="Book Antiqua" pitchFamily="18" charset="0"/>
              </a:rPr>
            </a:br>
            <a:r>
              <a:rPr lang="pl-PL" dirty="0" err="1" smtClean="0">
                <a:latin typeface="Book Antiqua" pitchFamily="18" charset="0"/>
              </a:rPr>
              <a:t>Litworówka</a:t>
            </a:r>
            <a:r>
              <a:rPr lang="pl-PL" dirty="0" smtClean="0">
                <a:latin typeface="Book Antiqua" pitchFamily="18" charset="0"/>
              </a:rPr>
              <a:t/>
            </a:r>
            <a:br>
              <a:rPr lang="pl-PL" dirty="0" smtClean="0">
                <a:latin typeface="Book Antiqua" pitchFamily="18" charset="0"/>
              </a:rPr>
            </a:br>
            <a:r>
              <a:rPr lang="pl-PL" dirty="0" smtClean="0">
                <a:latin typeface="Book Antiqua" pitchFamily="18" charset="0"/>
              </a:rPr>
              <a:t>F.H.U. „U BAFII ” Anita </a:t>
            </a:r>
            <a:r>
              <a:rPr lang="pl-PL" dirty="0" err="1" smtClean="0">
                <a:latin typeface="Book Antiqua" pitchFamily="18" charset="0"/>
              </a:rPr>
              <a:t>Bafi</a:t>
            </a:r>
            <a:r>
              <a:rPr lang="pl-PL" dirty="0" err="1" smtClean="0"/>
              <a:t>a</a:t>
            </a:r>
            <a:endParaRPr lang="pl-PL" dirty="0"/>
          </a:p>
        </p:txBody>
      </p:sp>
      <p:sp>
        <p:nvSpPr>
          <p:cNvPr id="3" name="Symbol zastępczy zawartości 2"/>
          <p:cNvSpPr>
            <a:spLocks noGrp="1"/>
          </p:cNvSpPr>
          <p:nvPr>
            <p:ph idx="1"/>
          </p:nvPr>
        </p:nvSpPr>
        <p:spPr>
          <a:xfrm>
            <a:off x="1763688" y="2060848"/>
            <a:ext cx="5616624" cy="4525963"/>
          </a:xfrm>
        </p:spPr>
        <p:txBody>
          <a:bodyPr>
            <a:normAutofit/>
          </a:bodyPr>
          <a:lstStyle/>
          <a:p>
            <a:pPr algn="ctr">
              <a:buNone/>
            </a:pPr>
            <a:r>
              <a:rPr lang="pl-PL" sz="2200" dirty="0">
                <a:latin typeface="Book Antiqua" pitchFamily="18" charset="0"/>
              </a:rPr>
              <a:t>Tradycja produkcji nalewki sięga lat 30-tych XX w</a:t>
            </a:r>
            <a:r>
              <a:rPr lang="pl-PL" sz="2200" dirty="0" smtClean="0">
                <a:latin typeface="Book Antiqua" pitchFamily="18" charset="0"/>
              </a:rPr>
              <a:t>. powstałej </a:t>
            </a:r>
            <a:r>
              <a:rPr lang="pl-PL" sz="2200" dirty="0">
                <a:latin typeface="Book Antiqua" pitchFamily="18" charset="0"/>
              </a:rPr>
              <a:t>w samym sercu Tatr. Pomysł wyrobu nalewek zrodził </a:t>
            </a:r>
            <a:r>
              <a:rPr lang="pl-PL" sz="2200" dirty="0" smtClean="0">
                <a:latin typeface="Book Antiqua" pitchFamily="18" charset="0"/>
              </a:rPr>
              <a:t>się </a:t>
            </a:r>
            <a:r>
              <a:rPr lang="pl-PL" sz="2200" dirty="0">
                <a:latin typeface="Book Antiqua" pitchFamily="18" charset="0"/>
              </a:rPr>
              <a:t>z potrzeby kultywowania rodzinnych tradycji. Do produkcji używa się miodu pozyskiwanego od lokalnych producentów oraz na bazie litworu – niezwykle rzadkiej rośliny, spotykanej </a:t>
            </a:r>
            <a:endParaRPr lang="pl-PL" sz="2200" dirty="0" smtClean="0">
              <a:latin typeface="Book Antiqua" pitchFamily="18" charset="0"/>
            </a:endParaRPr>
          </a:p>
          <a:p>
            <a:pPr algn="ctr">
              <a:buNone/>
            </a:pPr>
            <a:r>
              <a:rPr lang="pl-PL" sz="2200" dirty="0" smtClean="0">
                <a:latin typeface="Book Antiqua" pitchFamily="18" charset="0"/>
              </a:rPr>
              <a:t>w </a:t>
            </a:r>
            <a:r>
              <a:rPr lang="pl-PL" sz="2200" dirty="0">
                <a:latin typeface="Book Antiqua" pitchFamily="18" charset="0"/>
              </a:rPr>
              <a:t>Tatrach</a:t>
            </a:r>
            <a:r>
              <a:rPr lang="pl-PL" sz="2200" dirty="0" smtClean="0">
                <a:latin typeface="Book Antiqua" pitchFamily="18" charset="0"/>
              </a:rPr>
              <a:t>. Nalewki </a:t>
            </a:r>
            <a:r>
              <a:rPr lang="pl-PL" sz="2200" dirty="0">
                <a:latin typeface="Book Antiqua" pitchFamily="18" charset="0"/>
              </a:rPr>
              <a:t>s</a:t>
            </a:r>
            <a:r>
              <a:rPr lang="pl-PL" sz="2200" dirty="0" smtClean="0">
                <a:latin typeface="Book Antiqua" pitchFamily="18" charset="0"/>
              </a:rPr>
              <a:t>ą </a:t>
            </a:r>
            <a:r>
              <a:rPr lang="pl-PL" sz="2200" dirty="0">
                <a:latin typeface="Book Antiqua" pitchFamily="18" charset="0"/>
              </a:rPr>
              <a:t>w ciągłej sprzedaży dostępne w szklanych </a:t>
            </a:r>
            <a:r>
              <a:rPr lang="pl-PL" sz="2200" dirty="0" err="1">
                <a:latin typeface="Book Antiqua" pitchFamily="18" charset="0"/>
              </a:rPr>
              <a:t>karafkowych</a:t>
            </a:r>
            <a:r>
              <a:rPr lang="pl-PL" sz="2200" dirty="0">
                <a:latin typeface="Book Antiqua" pitchFamily="18" charset="0"/>
              </a:rPr>
              <a:t> butelkach w wersji 700ML, 500Ml, 200ML, 100ML. </a:t>
            </a:r>
          </a:p>
        </p:txBody>
      </p:sp>
      <p:pic>
        <p:nvPicPr>
          <p:cNvPr id="4" name="Obraz 3" descr="http://www.nalewkatatrzanska.pl/sites/default/files/litworowka_2016.jpg"/>
          <p:cNvPicPr/>
          <p:nvPr/>
        </p:nvPicPr>
        <p:blipFill>
          <a:blip r:embed="rId2" cstate="print"/>
          <a:srcRect/>
          <a:stretch>
            <a:fillRect/>
          </a:stretch>
        </p:blipFill>
        <p:spPr bwMode="auto">
          <a:xfrm>
            <a:off x="251520" y="1844824"/>
            <a:ext cx="1046187" cy="4314825"/>
          </a:xfrm>
          <a:prstGeom prst="rect">
            <a:avLst/>
          </a:prstGeom>
          <a:noFill/>
          <a:ln w="9525">
            <a:noFill/>
            <a:miter lim="800000"/>
            <a:headEnd/>
            <a:tailEnd/>
          </a:ln>
        </p:spPr>
      </p:pic>
      <p:pic>
        <p:nvPicPr>
          <p:cNvPr id="5" name="Obraz 4" descr="http://www.nalewkatatrzanska.pl/sites/default/files/litworowka_2016.jpg"/>
          <p:cNvPicPr/>
          <p:nvPr/>
        </p:nvPicPr>
        <p:blipFill>
          <a:blip r:embed="rId2" cstate="print"/>
          <a:srcRect/>
          <a:stretch>
            <a:fillRect/>
          </a:stretch>
        </p:blipFill>
        <p:spPr bwMode="auto">
          <a:xfrm>
            <a:off x="7884368" y="1844824"/>
            <a:ext cx="1046187" cy="431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29878"/>
            <a:ext cx="9144000" cy="688787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426170"/>
          </a:xfrm>
        </p:spPr>
        <p:txBody>
          <a:bodyPr/>
          <a:lstStyle/>
          <a:p>
            <a:r>
              <a:rPr lang="pl-PL" b="1" dirty="0" smtClean="0">
                <a:latin typeface="Book Antiqua" pitchFamily="18" charset="0"/>
              </a:rPr>
              <a:t>ZWYCIĘZCAMI</a:t>
            </a:r>
            <a:endParaRPr lang="pl-PL" dirty="0"/>
          </a:p>
        </p:txBody>
      </p:sp>
      <p:sp>
        <p:nvSpPr>
          <p:cNvPr id="3" name="Symbol zastępczy zawartości 2"/>
          <p:cNvSpPr>
            <a:spLocks noGrp="1"/>
          </p:cNvSpPr>
          <p:nvPr>
            <p:ph idx="1"/>
          </p:nvPr>
        </p:nvSpPr>
        <p:spPr>
          <a:xfrm>
            <a:off x="457200" y="1412776"/>
            <a:ext cx="8229600" cy="4608511"/>
          </a:xfrm>
        </p:spPr>
        <p:txBody>
          <a:bodyPr>
            <a:normAutofit lnSpcReduction="10000"/>
          </a:bodyPr>
          <a:lstStyle/>
          <a:p>
            <a:pPr algn="ctr">
              <a:buNone/>
            </a:pPr>
            <a:r>
              <a:rPr lang="pl-PL" sz="4800" b="1" dirty="0" smtClean="0">
                <a:latin typeface="Book Antiqua" pitchFamily="18" charset="0"/>
              </a:rPr>
              <a:t>II</a:t>
            </a:r>
          </a:p>
          <a:p>
            <a:pPr algn="ctr">
              <a:buNone/>
            </a:pPr>
            <a:r>
              <a:rPr lang="pl-PL" sz="4800" b="1" dirty="0" smtClean="0">
                <a:latin typeface="Book Antiqua" pitchFamily="18" charset="0"/>
              </a:rPr>
              <a:t> KATEGORII DLA WYROBÓW </a:t>
            </a:r>
          </a:p>
          <a:p>
            <a:pPr algn="ctr">
              <a:buNone/>
            </a:pPr>
            <a:r>
              <a:rPr lang="pl-PL" sz="4800" b="1" dirty="0" smtClean="0">
                <a:latin typeface="Book Antiqua" pitchFamily="18" charset="0"/>
              </a:rPr>
              <a:t>I PRODUKTÓW RĘKODZIELNICZYCH ZOSTALI</a:t>
            </a:r>
            <a:endParaRPr lang="pl-PL" sz="4800" b="1" dirty="0">
              <a:latin typeface="Book Antiq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60648"/>
            <a:ext cx="8229600" cy="1143000"/>
          </a:xfrm>
        </p:spPr>
        <p:txBody>
          <a:bodyPr>
            <a:normAutofit fontScale="90000"/>
          </a:bodyPr>
          <a:lstStyle/>
          <a:p>
            <a:r>
              <a:rPr lang="pl-PL" dirty="0" smtClean="0">
                <a:latin typeface="Book Antiqua" pitchFamily="18" charset="0"/>
              </a:rPr>
              <a:t>Stanisław</a:t>
            </a:r>
            <a:br>
              <a:rPr lang="pl-PL" dirty="0" smtClean="0">
                <a:latin typeface="Book Antiqua" pitchFamily="18" charset="0"/>
              </a:rPr>
            </a:br>
            <a:r>
              <a:rPr lang="pl-PL" dirty="0" smtClean="0">
                <a:latin typeface="Book Antiqua" pitchFamily="18" charset="0"/>
              </a:rPr>
              <a:t> Łukaszczyk - </a:t>
            </a:r>
            <a:r>
              <a:rPr lang="pl-PL" dirty="0" err="1" smtClean="0">
                <a:latin typeface="Book Antiqua" pitchFamily="18" charset="0"/>
              </a:rPr>
              <a:t>Cibiorz</a:t>
            </a:r>
            <a:endParaRPr lang="pl-PL" dirty="0">
              <a:latin typeface="Book Antiqua" pitchFamily="18" charset="0"/>
            </a:endParaRPr>
          </a:p>
        </p:txBody>
      </p:sp>
      <p:pic>
        <p:nvPicPr>
          <p:cNvPr id="4" name="Symbol zastępczy zawartości 3" descr="http://www.gokbialydunajec.pl/images/stories/tworcy/lukaszczyk/intro/IMG_2841.JPG"/>
          <p:cNvPicPr>
            <a:picLocks noGrp="1"/>
          </p:cNvPicPr>
          <p:nvPr>
            <p:ph idx="1"/>
          </p:nvPr>
        </p:nvPicPr>
        <p:blipFill>
          <a:blip r:embed="rId2" cstate="print"/>
          <a:srcRect/>
          <a:stretch>
            <a:fillRect/>
          </a:stretch>
        </p:blipFill>
        <p:spPr bwMode="auto">
          <a:xfrm>
            <a:off x="2267744" y="1484784"/>
            <a:ext cx="4392488" cy="4464496"/>
          </a:xfrm>
          <a:prstGeom prst="rect">
            <a:avLst/>
          </a:prstGeom>
          <a:noFill/>
          <a:ln w="12700">
            <a:solidFill>
              <a:schemeClr val="accent2">
                <a:lumMod val="75000"/>
              </a:schemeClr>
            </a:solidFill>
            <a:miter lim="800000"/>
            <a:headEnd/>
            <a:tailEnd/>
          </a:ln>
          <a:scene3d>
            <a:camera prst="obliqueBottomRight"/>
            <a:lightRig rig="threePt" dir="t"/>
          </a:scene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http://www.gokbialydunajec.pl/images/stories/tworcy/lukaszczyk/FullSizeRender1.JPG"/>
          <p:cNvPicPr/>
          <p:nvPr/>
        </p:nvPicPr>
        <p:blipFill>
          <a:blip r:embed="rId2" cstate="print"/>
          <a:srcRect/>
          <a:stretch>
            <a:fillRect/>
          </a:stretch>
        </p:blipFill>
        <p:spPr bwMode="auto">
          <a:xfrm>
            <a:off x="5724128" y="4221088"/>
            <a:ext cx="3203848" cy="1988840"/>
          </a:xfrm>
          <a:prstGeom prst="rect">
            <a:avLst/>
          </a:prstGeom>
          <a:noFill/>
          <a:ln w="12700">
            <a:solidFill>
              <a:schemeClr val="accent2">
                <a:lumMod val="75000"/>
              </a:schemeClr>
            </a:solidFill>
            <a:miter lim="800000"/>
            <a:headEnd/>
            <a:tailEnd/>
          </a:ln>
        </p:spPr>
      </p:pic>
      <p:pic>
        <p:nvPicPr>
          <p:cNvPr id="5" name="Obraz 4" descr="http://www.gokbialydunajec.pl/images/stories/tworcy/lukaszczyk/IMG_2845.JPG"/>
          <p:cNvPicPr/>
          <p:nvPr/>
        </p:nvPicPr>
        <p:blipFill>
          <a:blip r:embed="rId3" cstate="print"/>
          <a:srcRect/>
          <a:stretch>
            <a:fillRect/>
          </a:stretch>
        </p:blipFill>
        <p:spPr bwMode="auto">
          <a:xfrm>
            <a:off x="5436096" y="1556792"/>
            <a:ext cx="2304256" cy="2636912"/>
          </a:xfrm>
          <a:prstGeom prst="rect">
            <a:avLst/>
          </a:prstGeom>
          <a:noFill/>
          <a:ln w="12700">
            <a:solidFill>
              <a:schemeClr val="accent2">
                <a:lumMod val="75000"/>
              </a:schemeClr>
            </a:solidFill>
            <a:miter lim="800000"/>
            <a:headEnd/>
            <a:tailEnd/>
          </a:ln>
        </p:spPr>
      </p:pic>
      <p:sp>
        <p:nvSpPr>
          <p:cNvPr id="2" name="Tytuł 1"/>
          <p:cNvSpPr>
            <a:spLocks noGrp="1"/>
          </p:cNvSpPr>
          <p:nvPr>
            <p:ph type="title"/>
          </p:nvPr>
        </p:nvSpPr>
        <p:spPr>
          <a:xfrm>
            <a:off x="251520" y="116632"/>
            <a:ext cx="8445624" cy="864096"/>
          </a:xfrm>
        </p:spPr>
        <p:txBody>
          <a:bodyPr>
            <a:normAutofit fontScale="90000"/>
          </a:bodyPr>
          <a:lstStyle/>
          <a:p>
            <a:r>
              <a:rPr lang="pl-PL" dirty="0" smtClean="0"/>
              <a:t/>
            </a:r>
            <a:br>
              <a:rPr lang="pl-PL" dirty="0" smtClean="0"/>
            </a:br>
            <a:r>
              <a:rPr lang="pl-PL" dirty="0" smtClean="0">
                <a:latin typeface="Book Antiqua" pitchFamily="18" charset="0"/>
              </a:rPr>
              <a:t>Stanisław </a:t>
            </a:r>
            <a:br>
              <a:rPr lang="pl-PL" dirty="0" smtClean="0">
                <a:latin typeface="Book Antiqua" pitchFamily="18" charset="0"/>
              </a:rPr>
            </a:br>
            <a:r>
              <a:rPr lang="pl-PL" dirty="0" smtClean="0">
                <a:latin typeface="Book Antiqua" pitchFamily="18" charset="0"/>
              </a:rPr>
              <a:t>Łukaszczyk- </a:t>
            </a:r>
            <a:r>
              <a:rPr lang="pl-PL" dirty="0" err="1" smtClean="0">
                <a:latin typeface="Book Antiqua" pitchFamily="18" charset="0"/>
              </a:rPr>
              <a:t>Cibiorz</a:t>
            </a:r>
            <a:endParaRPr lang="pl-PL" dirty="0">
              <a:latin typeface="Book Antiqua" pitchFamily="18" charset="0"/>
            </a:endParaRPr>
          </a:p>
        </p:txBody>
      </p:sp>
      <p:sp>
        <p:nvSpPr>
          <p:cNvPr id="3" name="Symbol zastępczy zawartości 2"/>
          <p:cNvSpPr>
            <a:spLocks noGrp="1"/>
          </p:cNvSpPr>
          <p:nvPr>
            <p:ph idx="1"/>
          </p:nvPr>
        </p:nvSpPr>
        <p:spPr>
          <a:xfrm>
            <a:off x="0" y="1484784"/>
            <a:ext cx="5616624" cy="4680520"/>
          </a:xfrm>
        </p:spPr>
        <p:txBody>
          <a:bodyPr>
            <a:normAutofit fontScale="55000" lnSpcReduction="20000"/>
          </a:bodyPr>
          <a:lstStyle/>
          <a:p>
            <a:pPr marL="0" algn="ctr">
              <a:buNone/>
            </a:pPr>
            <a:r>
              <a:rPr lang="pl-PL" dirty="0" smtClean="0">
                <a:latin typeface="Book Antiqua" pitchFamily="18" charset="0"/>
              </a:rPr>
              <a:t> </a:t>
            </a:r>
            <a:r>
              <a:rPr lang="pl-PL" sz="3500" dirty="0">
                <a:latin typeface="Book Antiqua" pitchFamily="18" charset="0"/>
              </a:rPr>
              <a:t>Jest to jeden z najwybitniejszych podhalańskich twórców </a:t>
            </a:r>
            <a:r>
              <a:rPr lang="pl-PL" sz="3500" dirty="0" smtClean="0">
                <a:latin typeface="Book Antiqua" pitchFamily="18" charset="0"/>
              </a:rPr>
              <a:t>ludowych, </a:t>
            </a:r>
            <a:r>
              <a:rPr lang="pl-PL" sz="3500" dirty="0">
                <a:latin typeface="Book Antiqua" pitchFamily="18" charset="0"/>
              </a:rPr>
              <a:t>zajmujących się wykonywaniem skórzanych elementów tradycyjnego stroju góralskiego. Wykonuje </a:t>
            </a:r>
            <a:r>
              <a:rPr lang="pl-PL" sz="3500" dirty="0" smtClean="0">
                <a:latin typeface="Book Antiqua" pitchFamily="18" charset="0"/>
              </a:rPr>
              <a:t>unikatowe zdobione </a:t>
            </a:r>
            <a:r>
              <a:rPr lang="pl-PL" sz="3500" dirty="0">
                <a:latin typeface="Book Antiqua" pitchFamily="18" charset="0"/>
              </a:rPr>
              <a:t>góralskie obuwie czyli kierpce, opaski, torby i torebki. Każdy z jego wyrobów jest wyjątkowy </a:t>
            </a:r>
            <a:endParaRPr lang="pl-PL" sz="3500" dirty="0" smtClean="0">
              <a:latin typeface="Book Antiqua" pitchFamily="18" charset="0"/>
            </a:endParaRPr>
          </a:p>
          <a:p>
            <a:pPr marL="0" algn="ctr">
              <a:buNone/>
            </a:pPr>
            <a:r>
              <a:rPr lang="pl-PL" sz="3500" dirty="0" smtClean="0">
                <a:latin typeface="Book Antiqua" pitchFamily="18" charset="0"/>
              </a:rPr>
              <a:t>i </a:t>
            </a:r>
            <a:r>
              <a:rPr lang="pl-PL" sz="3500" dirty="0">
                <a:latin typeface="Book Antiqua" pitchFamily="18" charset="0"/>
              </a:rPr>
              <a:t>niepowtarzalny, różni się od innych </a:t>
            </a:r>
            <a:r>
              <a:rPr lang="pl-PL" sz="3500" dirty="0" smtClean="0">
                <a:latin typeface="Book Antiqua" pitchFamily="18" charset="0"/>
              </a:rPr>
              <a:t>wzornictwem</a:t>
            </a:r>
          </a:p>
          <a:p>
            <a:pPr marL="0" algn="ctr">
              <a:buNone/>
            </a:pPr>
            <a:r>
              <a:rPr lang="pl-PL" sz="3500" dirty="0" smtClean="0">
                <a:latin typeface="Book Antiqua" pitchFamily="18" charset="0"/>
              </a:rPr>
              <a:t> </a:t>
            </a:r>
            <a:r>
              <a:rPr lang="pl-PL" sz="3500" dirty="0">
                <a:latin typeface="Book Antiqua" pitchFamily="18" charset="0"/>
              </a:rPr>
              <a:t>i sposobem wykończenia. </a:t>
            </a:r>
            <a:r>
              <a:rPr lang="pl-PL" sz="3500" dirty="0" smtClean="0">
                <a:latin typeface="Book Antiqua" pitchFamily="18" charset="0"/>
              </a:rPr>
              <a:t>Wykonał </a:t>
            </a:r>
            <a:r>
              <a:rPr lang="pl-PL" sz="3500" dirty="0">
                <a:latin typeface="Book Antiqua" pitchFamily="18" charset="0"/>
              </a:rPr>
              <a:t>renowacje starych muzealnych </a:t>
            </a:r>
            <a:r>
              <a:rPr lang="pl-PL" sz="3500" dirty="0" smtClean="0">
                <a:latin typeface="Book Antiqua" pitchFamily="18" charset="0"/>
              </a:rPr>
              <a:t>kierpców z Muzeum Tatrzańskiego. Wytwory </a:t>
            </a:r>
            <a:r>
              <a:rPr lang="pl-PL" sz="3500" dirty="0">
                <a:latin typeface="Book Antiqua" pitchFamily="18" charset="0"/>
              </a:rPr>
              <a:t>Stanisława Łukaszczyka można zobaczyć w różnych filmach między innymi: „Janosik”, „Filozofia </a:t>
            </a:r>
            <a:r>
              <a:rPr lang="pl-PL" sz="3500" dirty="0" smtClean="0">
                <a:latin typeface="Book Antiqua" pitchFamily="18" charset="0"/>
              </a:rPr>
              <a:t>Grecka </a:t>
            </a:r>
            <a:r>
              <a:rPr lang="pl-PL" sz="3500" dirty="0">
                <a:latin typeface="Book Antiqua" pitchFamily="18" charset="0"/>
              </a:rPr>
              <a:t>po góralsku”. </a:t>
            </a:r>
            <a:endParaRPr lang="pl-PL" sz="3500" dirty="0" smtClean="0">
              <a:latin typeface="Book Antiqua" pitchFamily="18" charset="0"/>
            </a:endParaRPr>
          </a:p>
          <a:p>
            <a:pPr marL="0" algn="ctr">
              <a:buNone/>
            </a:pPr>
            <a:r>
              <a:rPr lang="pl-PL" sz="3500" dirty="0" smtClean="0">
                <a:latin typeface="Book Antiqua" pitchFamily="18" charset="0"/>
              </a:rPr>
              <a:t>Chodzą w nich również </a:t>
            </a:r>
            <a:r>
              <a:rPr lang="pl-PL" sz="3500" dirty="0">
                <a:latin typeface="Book Antiqua" pitchFamily="18" charset="0"/>
              </a:rPr>
              <a:t>znani aktorzy i sportowcy na przykład Kamil Stoch, który brał ślub w kierpcach </a:t>
            </a:r>
            <a:endParaRPr lang="pl-PL" sz="3500" dirty="0" smtClean="0">
              <a:latin typeface="Book Antiqua" pitchFamily="18" charset="0"/>
            </a:endParaRPr>
          </a:p>
          <a:p>
            <a:pPr marL="0" algn="ctr">
              <a:buNone/>
            </a:pPr>
            <a:r>
              <a:rPr lang="pl-PL" sz="3500" dirty="0" smtClean="0">
                <a:latin typeface="Book Antiqua" pitchFamily="18" charset="0"/>
              </a:rPr>
              <a:t>i </a:t>
            </a:r>
            <a:r>
              <a:rPr lang="pl-PL" sz="3500" dirty="0" err="1" smtClean="0">
                <a:latin typeface="Book Antiqua" pitchFamily="18" charset="0"/>
              </a:rPr>
              <a:t>opasiku</a:t>
            </a:r>
            <a:r>
              <a:rPr lang="pl-PL" sz="3500" dirty="0" smtClean="0">
                <a:latin typeface="Book Antiqua"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1556792"/>
          </a:xfrm>
        </p:spPr>
        <p:txBody>
          <a:bodyPr/>
          <a:lstStyle/>
          <a:p>
            <a:r>
              <a:rPr lang="pl-PL" dirty="0">
                <a:latin typeface="Book Antiqua" pitchFamily="18" charset="0"/>
              </a:rPr>
              <a:t>Andrzej Bukowski </a:t>
            </a:r>
          </a:p>
        </p:txBody>
      </p:sp>
      <p:pic>
        <p:nvPicPr>
          <p:cNvPr id="6" name="Obraz 5" descr="DSC_0145.JPG"/>
          <p:cNvPicPr>
            <a:picLocks noChangeAspect="1"/>
          </p:cNvPicPr>
          <p:nvPr/>
        </p:nvPicPr>
        <p:blipFill>
          <a:blip r:embed="rId2" cstate="print"/>
          <a:srcRect r="1724" b="27393"/>
          <a:stretch>
            <a:fillRect/>
          </a:stretch>
        </p:blipFill>
        <p:spPr>
          <a:xfrm rot="16200000">
            <a:off x="769472" y="2334984"/>
            <a:ext cx="4464497" cy="2620081"/>
          </a:xfrm>
          <a:prstGeom prst="rect">
            <a:avLst/>
          </a:prstGeom>
          <a:ln>
            <a:solidFill>
              <a:schemeClr val="accent2">
                <a:lumMod val="75000"/>
              </a:schemeClr>
            </a:solidFill>
          </a:ln>
        </p:spPr>
      </p:pic>
      <p:pic>
        <p:nvPicPr>
          <p:cNvPr id="8" name="Symbol zastępczy zawartości 7" descr="DSC_0097.JPG"/>
          <p:cNvPicPr>
            <a:picLocks noGrp="1" noChangeAspect="1"/>
          </p:cNvPicPr>
          <p:nvPr>
            <p:ph idx="1"/>
          </p:nvPr>
        </p:nvPicPr>
        <p:blipFill>
          <a:blip r:embed="rId3" cstate="print"/>
          <a:srcRect t="14555"/>
          <a:stretch>
            <a:fillRect/>
          </a:stretch>
        </p:blipFill>
        <p:spPr>
          <a:xfrm rot="16200000">
            <a:off x="3823962" y="2376838"/>
            <a:ext cx="4464494" cy="2536370"/>
          </a:xfrm>
          <a:ln>
            <a:solidFill>
              <a:schemeClr val="accent2">
                <a:lumMod val="75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http://www.gokbialydunajec.pl/images/stories/tworcy/bukowski/100_4495.JPG"/>
          <p:cNvPicPr>
            <a:picLocks/>
          </p:cNvPicPr>
          <p:nvPr/>
        </p:nvPicPr>
        <p:blipFill>
          <a:blip r:embed="rId2" cstate="print"/>
          <a:srcRect/>
          <a:stretch>
            <a:fillRect/>
          </a:stretch>
        </p:blipFill>
        <p:spPr bwMode="auto">
          <a:xfrm>
            <a:off x="5364088" y="1772816"/>
            <a:ext cx="3384376" cy="4293096"/>
          </a:xfrm>
          <a:prstGeom prst="rect">
            <a:avLst/>
          </a:prstGeom>
          <a:noFill/>
          <a:ln w="9525">
            <a:solidFill>
              <a:schemeClr val="accent2">
                <a:lumMod val="75000"/>
              </a:schemeClr>
            </a:solidFill>
            <a:miter lim="800000"/>
            <a:headEnd/>
            <a:tailEnd/>
          </a:ln>
        </p:spPr>
      </p:pic>
      <p:sp>
        <p:nvSpPr>
          <p:cNvPr id="2" name="Tytuł 1"/>
          <p:cNvSpPr>
            <a:spLocks noGrp="1"/>
          </p:cNvSpPr>
          <p:nvPr>
            <p:ph type="title"/>
          </p:nvPr>
        </p:nvSpPr>
        <p:spPr/>
        <p:txBody>
          <a:bodyPr/>
          <a:lstStyle/>
          <a:p>
            <a:r>
              <a:rPr lang="pl-PL" dirty="0">
                <a:latin typeface="Book Antiqua" pitchFamily="18" charset="0"/>
              </a:rPr>
              <a:t>Andrzej Bukowski </a:t>
            </a:r>
          </a:p>
        </p:txBody>
      </p:sp>
      <p:sp>
        <p:nvSpPr>
          <p:cNvPr id="3" name="Symbol zastępczy zawartości 2"/>
          <p:cNvSpPr>
            <a:spLocks noGrp="1"/>
          </p:cNvSpPr>
          <p:nvPr>
            <p:ph idx="1"/>
          </p:nvPr>
        </p:nvSpPr>
        <p:spPr>
          <a:xfrm>
            <a:off x="107504" y="1412776"/>
            <a:ext cx="5040560" cy="5445224"/>
          </a:xfrm>
        </p:spPr>
        <p:txBody>
          <a:bodyPr>
            <a:normAutofit fontScale="55000" lnSpcReduction="20000"/>
          </a:bodyPr>
          <a:lstStyle/>
          <a:p>
            <a:pPr marL="0" algn="ctr">
              <a:spcBef>
                <a:spcPts val="0"/>
              </a:spcBef>
              <a:buNone/>
            </a:pPr>
            <a:r>
              <a:rPr lang="pl-PL" dirty="0">
                <a:latin typeface="Book Antiqua" pitchFamily="18" charset="0"/>
              </a:rPr>
              <a:t>T</a:t>
            </a:r>
            <a:r>
              <a:rPr lang="pl-PL" dirty="0" smtClean="0">
                <a:latin typeface="Book Antiqua" pitchFamily="18" charset="0"/>
              </a:rPr>
              <a:t>wórca </a:t>
            </a:r>
            <a:r>
              <a:rPr lang="pl-PL" dirty="0">
                <a:latin typeface="Book Antiqua" pitchFamily="18" charset="0"/>
              </a:rPr>
              <a:t>ludowy w dziedzinie </a:t>
            </a:r>
            <a:r>
              <a:rPr lang="pl-PL" dirty="0" smtClean="0">
                <a:latin typeface="Book Antiqua" pitchFamily="18" charset="0"/>
              </a:rPr>
              <a:t>metaloplastyki. Pochodzi </a:t>
            </a:r>
          </a:p>
          <a:p>
            <a:pPr marL="0" algn="ctr">
              <a:spcBef>
                <a:spcPts val="0"/>
              </a:spcBef>
              <a:buNone/>
            </a:pPr>
            <a:r>
              <a:rPr lang="pl-PL" dirty="0" smtClean="0">
                <a:latin typeface="Book Antiqua" pitchFamily="18" charset="0"/>
              </a:rPr>
              <a:t>z </a:t>
            </a:r>
            <a:r>
              <a:rPr lang="pl-PL" dirty="0">
                <a:latin typeface="Book Antiqua" pitchFamily="18" charset="0"/>
              </a:rPr>
              <a:t>Suchego, obecnie mieszka w Białym Dunajcu. </a:t>
            </a:r>
            <a:endParaRPr lang="pl-PL" dirty="0" smtClean="0">
              <a:latin typeface="Book Antiqua" pitchFamily="18" charset="0"/>
            </a:endParaRPr>
          </a:p>
          <a:p>
            <a:pPr marL="0" algn="ctr">
              <a:spcBef>
                <a:spcPts val="0"/>
              </a:spcBef>
              <a:buNone/>
            </a:pPr>
            <a:r>
              <a:rPr lang="pl-PL" dirty="0" smtClean="0">
                <a:latin typeface="Book Antiqua" pitchFamily="18" charset="0"/>
              </a:rPr>
              <a:t>Zaczął </a:t>
            </a:r>
            <a:r>
              <a:rPr lang="pl-PL" dirty="0">
                <a:latin typeface="Book Antiqua" pitchFamily="18" charset="0"/>
              </a:rPr>
              <a:t>tworzyć </a:t>
            </a:r>
            <a:r>
              <a:rPr lang="pl-PL" dirty="0" smtClean="0">
                <a:latin typeface="Book Antiqua" pitchFamily="18" charset="0"/>
              </a:rPr>
              <a:t>w 2000 roku, zaczynając od rekonstrukcji spinek ze zbiorów Muzeum Tatrzańskiego.  Spod jego ręki </a:t>
            </a:r>
          </a:p>
          <a:p>
            <a:pPr marL="0" algn="ctr">
              <a:spcBef>
                <a:spcPts val="0"/>
              </a:spcBef>
              <a:buNone/>
            </a:pPr>
            <a:r>
              <a:rPr lang="pl-PL" dirty="0" smtClean="0">
                <a:latin typeface="Book Antiqua" pitchFamily="18" charset="0"/>
              </a:rPr>
              <a:t>wychodzą </a:t>
            </a:r>
            <a:r>
              <a:rPr lang="pl-PL" dirty="0">
                <a:latin typeface="Book Antiqua" pitchFamily="18" charset="0"/>
              </a:rPr>
              <a:t>spinki góralskie, sprzączki, zapięcia do </a:t>
            </a:r>
            <a:r>
              <a:rPr lang="pl-PL" dirty="0" smtClean="0">
                <a:latin typeface="Book Antiqua" pitchFamily="18" charset="0"/>
              </a:rPr>
              <a:t>pasów</a:t>
            </a:r>
          </a:p>
          <a:p>
            <a:pPr marL="0" algn="ctr">
              <a:spcBef>
                <a:spcPts val="0"/>
              </a:spcBef>
              <a:buNone/>
            </a:pPr>
            <a:r>
              <a:rPr lang="pl-PL" dirty="0" smtClean="0">
                <a:latin typeface="Book Antiqua" pitchFamily="18" charset="0"/>
              </a:rPr>
              <a:t> </a:t>
            </a:r>
            <a:r>
              <a:rPr lang="pl-PL" dirty="0">
                <a:latin typeface="Book Antiqua" pitchFamily="18" charset="0"/>
              </a:rPr>
              <a:t>i kierpców, brosze, korony, guziki i klamry. W jego twórczości wszystkie przedmioty powstają z pasją. Dzięki takim osobom jak Andrzej </a:t>
            </a:r>
            <a:r>
              <a:rPr lang="pl-PL" dirty="0" smtClean="0">
                <a:latin typeface="Book Antiqua" pitchFamily="18" charset="0"/>
              </a:rPr>
              <a:t>Bukowski ocala </a:t>
            </a:r>
            <a:r>
              <a:rPr lang="pl-PL" dirty="0">
                <a:latin typeface="Book Antiqua" pitchFamily="18" charset="0"/>
              </a:rPr>
              <a:t>sie od zapomnienia bardzo starą sztukę wyrobu spinek góralskich, która obecnie zachowała się tylko na Podhalu. Spinki góralskie mają bardzo bogata historię. To nie tylko biżuteria, ale również forma wyróżnienia się z tłumu i określenia przynależności na przykład do danego zawodu. Wykonuje również spinki okazjonalne, jubileuszowe. Andrzej Bukowski jest świetnym rzemieślnikiem i artystą. Jego wyroby są prawdziwą </a:t>
            </a:r>
            <a:r>
              <a:rPr lang="pl-PL" dirty="0" smtClean="0">
                <a:latin typeface="Book Antiqua" pitchFamily="18" charset="0"/>
              </a:rPr>
              <a:t>chlubą </a:t>
            </a:r>
            <a:r>
              <a:rPr lang="pl-PL" dirty="0">
                <a:latin typeface="Book Antiqua" pitchFamily="18" charset="0"/>
              </a:rPr>
              <a:t>dla Powiatu Tatrzańskiego.</a:t>
            </a:r>
          </a:p>
          <a:p>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Book Antiqua" pitchFamily="18" charset="0"/>
              </a:rPr>
              <a:t>Stanisław Mateja </a:t>
            </a:r>
          </a:p>
        </p:txBody>
      </p:sp>
      <p:pic>
        <p:nvPicPr>
          <p:cNvPr id="4" name="Symbol zastępczy zawartości 3" descr="http://www.tatry.pl/img/ph%3D1000/7/76/76a/76ad/20161209kapitula11.jpg"/>
          <p:cNvPicPr>
            <a:picLocks noGrp="1"/>
          </p:cNvPicPr>
          <p:nvPr>
            <p:ph idx="1"/>
          </p:nvPr>
        </p:nvPicPr>
        <p:blipFill>
          <a:blip r:embed="rId2" cstate="print"/>
          <a:srcRect r="9322"/>
          <a:stretch>
            <a:fillRect/>
          </a:stretch>
        </p:blipFill>
        <p:spPr bwMode="auto">
          <a:xfrm>
            <a:off x="899592" y="1484784"/>
            <a:ext cx="2448272" cy="4248472"/>
          </a:xfrm>
          <a:prstGeom prst="rect">
            <a:avLst/>
          </a:prstGeom>
          <a:noFill/>
          <a:ln w="9525">
            <a:solidFill>
              <a:schemeClr val="accent2">
                <a:lumMod val="75000"/>
              </a:schemeClr>
            </a:solidFill>
            <a:miter lim="800000"/>
            <a:headEnd/>
            <a:tailEnd/>
          </a:ln>
        </p:spPr>
      </p:pic>
      <p:sp>
        <p:nvSpPr>
          <p:cNvPr id="15362" name="AutoShape 2" descr="Wyświetlanie DSCF276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64" name="AutoShape 4" descr="Wyświetlanie DSCF276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 name="Obraz 5" descr="DSCF2766.JPG"/>
          <p:cNvPicPr>
            <a:picLocks noChangeAspect="1"/>
          </p:cNvPicPr>
          <p:nvPr/>
        </p:nvPicPr>
        <p:blipFill>
          <a:blip r:embed="rId3" cstate="print">
            <a:lum bright="12000" contrast="17000"/>
          </a:blip>
          <a:srcRect l="21055" t="12031"/>
          <a:stretch>
            <a:fillRect/>
          </a:stretch>
        </p:blipFill>
        <p:spPr>
          <a:xfrm>
            <a:off x="3779912" y="1879278"/>
            <a:ext cx="4427984" cy="3700580"/>
          </a:xfrm>
          <a:prstGeom prst="rect">
            <a:avLst/>
          </a:prstGeom>
          <a:ln>
            <a:solidFill>
              <a:schemeClr val="accent2">
                <a:lumMod val="75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latin typeface="Book Antiqua" pitchFamily="18" charset="0"/>
              </a:rPr>
              <a:t>Stanisław </a:t>
            </a:r>
            <a:r>
              <a:rPr lang="pl-PL" dirty="0" smtClean="0">
                <a:latin typeface="Book Antiqua" pitchFamily="18" charset="0"/>
              </a:rPr>
              <a:t>Mateja</a:t>
            </a:r>
            <a:br>
              <a:rPr lang="pl-PL" dirty="0" smtClean="0">
                <a:latin typeface="Book Antiqua" pitchFamily="18" charset="0"/>
              </a:rPr>
            </a:br>
            <a:r>
              <a:rPr lang="pl-PL" dirty="0" smtClean="0">
                <a:latin typeface="Book Antiqua" pitchFamily="18" charset="0"/>
              </a:rPr>
              <a:t>- czarna bluza </a:t>
            </a:r>
            <a:endParaRPr lang="pl-PL" dirty="0">
              <a:latin typeface="Book Antiqua" pitchFamily="18" charset="0"/>
            </a:endParaRPr>
          </a:p>
        </p:txBody>
      </p:sp>
      <p:sp>
        <p:nvSpPr>
          <p:cNvPr id="3" name="Symbol zastępczy zawartości 2"/>
          <p:cNvSpPr>
            <a:spLocks noGrp="1"/>
          </p:cNvSpPr>
          <p:nvPr>
            <p:ph idx="1"/>
          </p:nvPr>
        </p:nvSpPr>
        <p:spPr>
          <a:xfrm>
            <a:off x="323528" y="1600200"/>
            <a:ext cx="8280920" cy="4525963"/>
          </a:xfrm>
        </p:spPr>
        <p:txBody>
          <a:bodyPr>
            <a:normAutofit fontScale="70000" lnSpcReduction="20000"/>
          </a:bodyPr>
          <a:lstStyle/>
          <a:p>
            <a:pPr marL="0" algn="ctr">
              <a:buNone/>
            </a:pPr>
            <a:r>
              <a:rPr lang="pl-PL" dirty="0" smtClean="0">
                <a:latin typeface="Book Antiqua" pitchFamily="18" charset="0"/>
              </a:rPr>
              <a:t>Urodził </a:t>
            </a:r>
            <a:r>
              <a:rPr lang="pl-PL" dirty="0">
                <a:latin typeface="Book Antiqua" pitchFamily="18" charset="0"/>
              </a:rPr>
              <a:t>się 11 listopada 1938 roku w Kościelisku</a:t>
            </a:r>
            <a:r>
              <a:rPr lang="pl-PL" dirty="0" smtClean="0">
                <a:latin typeface="Book Antiqua" pitchFamily="18" charset="0"/>
              </a:rPr>
              <a:t>.</a:t>
            </a:r>
          </a:p>
          <a:p>
            <a:pPr marL="0" algn="ctr">
              <a:buNone/>
            </a:pPr>
            <a:r>
              <a:rPr lang="pl-PL" dirty="0" smtClean="0">
                <a:latin typeface="Book Antiqua" pitchFamily="18" charset="0"/>
              </a:rPr>
              <a:t> </a:t>
            </a:r>
            <a:r>
              <a:rPr lang="pl-PL" dirty="0">
                <a:latin typeface="Book Antiqua" pitchFamily="18" charset="0"/>
              </a:rPr>
              <a:t>Z wykształcenia jest krawcem. Wykonuje stroje regionalne dla zespołów ludowych z różnych regionów Polski, szyje także stroje teatralne, które uświetniają sztuki między innymi na deskach krakowskich teatrów. Można u niego zamówić garnitur </a:t>
            </a:r>
            <a:r>
              <a:rPr lang="pl-PL" dirty="0" smtClean="0">
                <a:latin typeface="Book Antiqua" pitchFamily="18" charset="0"/>
              </a:rPr>
              <a:t>„jak </a:t>
            </a:r>
            <a:r>
              <a:rPr lang="pl-PL" dirty="0">
                <a:latin typeface="Book Antiqua" pitchFamily="18" charset="0"/>
              </a:rPr>
              <a:t>u </a:t>
            </a:r>
            <a:r>
              <a:rPr lang="pl-PL" dirty="0" err="1" smtClean="0">
                <a:latin typeface="Book Antiqua" pitchFamily="18" charset="0"/>
              </a:rPr>
              <a:t>Armaniego</a:t>
            </a:r>
            <a:r>
              <a:rPr lang="pl-PL" dirty="0" smtClean="0">
                <a:latin typeface="Book Antiqua" pitchFamily="18" charset="0"/>
              </a:rPr>
              <a:t>”. </a:t>
            </a:r>
            <a:r>
              <a:rPr lang="pl-PL" dirty="0">
                <a:latin typeface="Book Antiqua" pitchFamily="18" charset="0"/>
              </a:rPr>
              <a:t>Przede wszystkim Stanisław Mateja szyje tradycyjne bluzki góralskie, kamizelki i baranice. Jest </a:t>
            </a:r>
            <a:r>
              <a:rPr lang="pl-PL" dirty="0" smtClean="0">
                <a:latin typeface="Book Antiqua" pitchFamily="18" charset="0"/>
              </a:rPr>
              <a:t>jednym</a:t>
            </a:r>
          </a:p>
          <a:p>
            <a:pPr marL="0" algn="ctr">
              <a:buNone/>
            </a:pPr>
            <a:r>
              <a:rPr lang="pl-PL" dirty="0" smtClean="0">
                <a:latin typeface="Book Antiqua" pitchFamily="18" charset="0"/>
              </a:rPr>
              <a:t> </a:t>
            </a:r>
            <a:r>
              <a:rPr lang="pl-PL" dirty="0">
                <a:latin typeface="Book Antiqua" pitchFamily="18" charset="0"/>
              </a:rPr>
              <a:t>z nielicznych na Podhalu, którzy potrafią uszyć kamizelki </a:t>
            </a:r>
            <a:endParaRPr lang="pl-PL" dirty="0" smtClean="0">
              <a:latin typeface="Book Antiqua" pitchFamily="18" charset="0"/>
            </a:endParaRPr>
          </a:p>
          <a:p>
            <a:pPr marL="0" algn="ctr">
              <a:buNone/>
            </a:pPr>
            <a:r>
              <a:rPr lang="pl-PL" dirty="0" smtClean="0">
                <a:latin typeface="Book Antiqua" pitchFamily="18" charset="0"/>
              </a:rPr>
              <a:t>i </a:t>
            </a:r>
            <a:r>
              <a:rPr lang="pl-PL" dirty="0">
                <a:latin typeface="Book Antiqua" pitchFamily="18" charset="0"/>
              </a:rPr>
              <a:t>bluzki góralskie. </a:t>
            </a:r>
            <a:r>
              <a:rPr lang="pl-PL" dirty="0" smtClean="0">
                <a:latin typeface="Book Antiqua" pitchFamily="18" charset="0"/>
              </a:rPr>
              <a:t>Ubrania </a:t>
            </a:r>
            <a:r>
              <a:rPr lang="pl-PL" dirty="0">
                <a:latin typeface="Book Antiqua" pitchFamily="18" charset="0"/>
              </a:rPr>
              <a:t>są zawsze świetnie skrojone i </a:t>
            </a:r>
            <a:r>
              <a:rPr lang="pl-PL" dirty="0" smtClean="0">
                <a:latin typeface="Book Antiqua" pitchFamily="18" charset="0"/>
              </a:rPr>
              <a:t>leżą </a:t>
            </a:r>
            <a:r>
              <a:rPr lang="pl-PL" dirty="0">
                <a:latin typeface="Book Antiqua" pitchFamily="18" charset="0"/>
              </a:rPr>
              <a:t>bardzo dobrze na każdym zamawiającym, ponieważ ma miarę </a:t>
            </a:r>
            <a:endParaRPr lang="pl-PL" dirty="0" smtClean="0">
              <a:latin typeface="Book Antiqua" pitchFamily="18" charset="0"/>
            </a:endParaRPr>
          </a:p>
          <a:p>
            <a:pPr marL="0" algn="ctr">
              <a:buNone/>
            </a:pPr>
            <a:r>
              <a:rPr lang="pl-PL" dirty="0" smtClean="0">
                <a:latin typeface="Book Antiqua" pitchFamily="18" charset="0"/>
              </a:rPr>
              <a:t>w </a:t>
            </a:r>
            <a:r>
              <a:rPr lang="pl-PL" dirty="0">
                <a:latin typeface="Book Antiqua" pitchFamily="18" charset="0"/>
              </a:rPr>
              <a:t>„oku”. W 2015 roku otrzymał nagrodę za całokształt działalności w dziedzinie </a:t>
            </a:r>
            <a:r>
              <a:rPr lang="pl-PL" dirty="0" err="1">
                <a:latin typeface="Book Antiqua" pitchFamily="18" charset="0"/>
              </a:rPr>
              <a:t>kultury</a:t>
            </a:r>
            <a:r>
              <a:rPr lang="pl-PL" dirty="0">
                <a:latin typeface="Book Antiqua" pitchFamily="18" charset="0"/>
              </a:rPr>
              <a:t> w Gminie Kościelisko. Bluzki góralskie, które szyje Stanisław są wizytówką nie tylko Gminy Kościelisko, ale również Powiatu Tatrzańskiego.</a:t>
            </a:r>
          </a:p>
          <a:p>
            <a:pPr marL="0"/>
            <a:endParaRPr lang="pl-PL" dirty="0">
              <a:latin typeface="Book Antiqu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Book Antiqua" pitchFamily="18" charset="0"/>
              </a:rPr>
              <a:t>Andrzej </a:t>
            </a:r>
            <a:r>
              <a:rPr lang="pl-PL" dirty="0" smtClean="0">
                <a:latin typeface="Book Antiqua" pitchFamily="18" charset="0"/>
              </a:rPr>
              <a:t>Stasik</a:t>
            </a:r>
            <a:endParaRPr lang="pl-PL" dirty="0">
              <a:latin typeface="Book Antiqua" pitchFamily="18" charset="0"/>
            </a:endParaRPr>
          </a:p>
        </p:txBody>
      </p:sp>
      <p:pic>
        <p:nvPicPr>
          <p:cNvPr id="4" name="Symbol zastępczy zawartości 3" descr="C:\Users\EwaCz1\Desktop\MARKA  TATRZAŃSKA 2016\Prezentacje Marka Tatrzańska 2016\ZŁÓBCOKI Andrzej Stasik\Andrze jStasik-1.jpg"/>
          <p:cNvPicPr>
            <a:picLocks noGrp="1"/>
          </p:cNvPicPr>
          <p:nvPr>
            <p:ph idx="1"/>
          </p:nvPr>
        </p:nvPicPr>
        <p:blipFill>
          <a:blip r:embed="rId2" cstate="print"/>
          <a:srcRect/>
          <a:stretch>
            <a:fillRect/>
          </a:stretch>
        </p:blipFill>
        <p:spPr bwMode="auto">
          <a:xfrm>
            <a:off x="1259632" y="1556792"/>
            <a:ext cx="6271786" cy="4107742"/>
          </a:xfrm>
          <a:prstGeom prst="rect">
            <a:avLst/>
          </a:prstGeom>
          <a:noFill/>
          <a:ln w="9525">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196752"/>
            <a:ext cx="8229600" cy="4525963"/>
          </a:xfrm>
        </p:spPr>
        <p:txBody>
          <a:bodyPr/>
          <a:lstStyle/>
          <a:p>
            <a:pPr algn="ctr">
              <a:buFontTx/>
              <a:buNone/>
            </a:pPr>
            <a:endParaRPr lang="pl-PL" b="1" dirty="0">
              <a:latin typeface="Book Antiqua" pitchFamily="18" charset="0"/>
            </a:endParaRPr>
          </a:p>
          <a:p>
            <a:pPr algn="ctr">
              <a:buFontTx/>
              <a:buNone/>
            </a:pPr>
            <a:r>
              <a:rPr lang="pl-PL" sz="4000" b="1" dirty="0" smtClean="0">
                <a:latin typeface="Arial Black" pitchFamily="34" charset="0"/>
              </a:rPr>
              <a:t>„</a:t>
            </a:r>
            <a:r>
              <a:rPr lang="pl-PL" sz="4000" b="1" dirty="0" smtClean="0">
                <a:latin typeface="Book Antiqua" pitchFamily="18" charset="0"/>
              </a:rPr>
              <a:t>Marka Tatrzańska </a:t>
            </a:r>
          </a:p>
          <a:p>
            <a:pPr algn="ctr">
              <a:buFontTx/>
              <a:buNone/>
            </a:pPr>
            <a:r>
              <a:rPr lang="pl-PL" sz="4000" b="1" dirty="0" smtClean="0">
                <a:latin typeface="Book Antiqua" pitchFamily="18" charset="0"/>
              </a:rPr>
              <a:t>drogą do poprawy wizerunku regionu”</a:t>
            </a:r>
            <a:br>
              <a:rPr lang="pl-PL" sz="4000" b="1" dirty="0" smtClean="0">
                <a:latin typeface="Book Antiqua" pitchFamily="18" charset="0"/>
              </a:rPr>
            </a:br>
            <a:r>
              <a:rPr lang="pl-PL" sz="4000" b="1" dirty="0" smtClean="0">
                <a:latin typeface="Book Antiqua" pitchFamily="18" charset="0"/>
              </a:rPr>
              <a:t>Jakość, wizerunek i tradycja…</a:t>
            </a:r>
            <a:r>
              <a:rPr lang="pl-PL" sz="4000" dirty="0" smtClean="0">
                <a:latin typeface="Book Antiqua" pitchFamily="18" charset="0"/>
              </a:rPr>
              <a:t> </a:t>
            </a:r>
          </a:p>
          <a:p>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29600" cy="1143000"/>
          </a:xfrm>
        </p:spPr>
        <p:txBody>
          <a:bodyPr>
            <a:normAutofit fontScale="90000"/>
          </a:bodyPr>
          <a:lstStyle/>
          <a:p>
            <a:r>
              <a:rPr lang="pl-PL" dirty="0">
                <a:latin typeface="Book Antiqua" pitchFamily="18" charset="0"/>
              </a:rPr>
              <a:t>Andrzej </a:t>
            </a:r>
            <a:r>
              <a:rPr lang="pl-PL" dirty="0" smtClean="0">
                <a:latin typeface="Book Antiqua" pitchFamily="18" charset="0"/>
              </a:rPr>
              <a:t>Stasik</a:t>
            </a:r>
            <a:br>
              <a:rPr lang="pl-PL" dirty="0" smtClean="0">
                <a:latin typeface="Book Antiqua" pitchFamily="18" charset="0"/>
              </a:rPr>
            </a:br>
            <a:r>
              <a:rPr lang="pl-PL" dirty="0" smtClean="0">
                <a:latin typeface="Book Antiqua" pitchFamily="18" charset="0"/>
              </a:rPr>
              <a:t>- złóbcoki</a:t>
            </a:r>
            <a:endParaRPr lang="pl-PL" dirty="0">
              <a:latin typeface="Book Antiqua" pitchFamily="18" charset="0"/>
            </a:endParaRPr>
          </a:p>
        </p:txBody>
      </p:sp>
      <p:sp>
        <p:nvSpPr>
          <p:cNvPr id="3" name="Symbol zastępczy zawartości 2"/>
          <p:cNvSpPr>
            <a:spLocks noGrp="1"/>
          </p:cNvSpPr>
          <p:nvPr>
            <p:ph idx="1"/>
          </p:nvPr>
        </p:nvSpPr>
        <p:spPr>
          <a:xfrm>
            <a:off x="0" y="1340768"/>
            <a:ext cx="4104456" cy="5517232"/>
          </a:xfrm>
        </p:spPr>
        <p:txBody>
          <a:bodyPr>
            <a:normAutofit fontScale="77500" lnSpcReduction="20000"/>
          </a:bodyPr>
          <a:lstStyle/>
          <a:p>
            <a:pPr marL="0" algn="ctr">
              <a:buNone/>
            </a:pPr>
            <a:endParaRPr lang="pl-PL" sz="2300" dirty="0" smtClean="0">
              <a:latin typeface="Book Antiqua" pitchFamily="18" charset="0"/>
            </a:endParaRPr>
          </a:p>
          <a:p>
            <a:pPr marL="0" algn="ctr">
              <a:buNone/>
            </a:pPr>
            <a:r>
              <a:rPr lang="pl-PL" sz="2300" dirty="0" smtClean="0">
                <a:latin typeface="Book Antiqua" pitchFamily="18" charset="0"/>
              </a:rPr>
              <a:t>Jest </a:t>
            </a:r>
            <a:r>
              <a:rPr lang="pl-PL" sz="2300" dirty="0">
                <a:latin typeface="Book Antiqua" pitchFamily="18" charset="0"/>
              </a:rPr>
              <a:t>rzeźbiarzem, ale jego prawdziwą pasją jest lutnictwo. Jego pierwszym nauczycielem był dziadek- Stanisław Chowaniec. Złóbcoki wykonywane przez Andrzeja Stasika są znane nie tylko na Podhalu. Jeden </a:t>
            </a:r>
            <a:endParaRPr lang="pl-PL" sz="2300" dirty="0" smtClean="0">
              <a:latin typeface="Book Antiqua" pitchFamily="18" charset="0"/>
            </a:endParaRPr>
          </a:p>
          <a:p>
            <a:pPr marL="0" algn="ctr">
              <a:buNone/>
            </a:pPr>
            <a:r>
              <a:rPr lang="pl-PL" sz="2300" dirty="0" smtClean="0">
                <a:latin typeface="Book Antiqua" pitchFamily="18" charset="0"/>
              </a:rPr>
              <a:t>z </a:t>
            </a:r>
            <a:r>
              <a:rPr lang="pl-PL" sz="2300" dirty="0">
                <a:latin typeface="Book Antiqua" pitchFamily="18" charset="0"/>
              </a:rPr>
              <a:t>pięknych, wypieszczonych ręką mistrza, egzemplarzy złóbcoków zawędrował do </a:t>
            </a:r>
            <a:r>
              <a:rPr lang="pl-PL" sz="2300" dirty="0" smtClean="0">
                <a:latin typeface="Book Antiqua" pitchFamily="18" charset="0"/>
              </a:rPr>
              <a:t>Muzeum</a:t>
            </a:r>
          </a:p>
          <a:p>
            <a:pPr marL="0" algn="ctr">
              <a:buNone/>
            </a:pPr>
            <a:r>
              <a:rPr lang="pl-PL" sz="2300" dirty="0" smtClean="0">
                <a:latin typeface="Book Antiqua" pitchFamily="18" charset="0"/>
              </a:rPr>
              <a:t> </a:t>
            </a:r>
            <a:r>
              <a:rPr lang="pl-PL" sz="2300" dirty="0">
                <a:latin typeface="Book Antiqua" pitchFamily="18" charset="0"/>
              </a:rPr>
              <a:t>Muzycznego w Wilnie. W 2006 roku otrzymał </a:t>
            </a:r>
            <a:endParaRPr lang="pl-PL" sz="2300" dirty="0" smtClean="0">
              <a:latin typeface="Book Antiqua" pitchFamily="18" charset="0"/>
            </a:endParaRPr>
          </a:p>
          <a:p>
            <a:pPr marL="0" algn="ctr">
              <a:buNone/>
            </a:pPr>
            <a:r>
              <a:rPr lang="pl-PL" sz="2300" dirty="0" smtClean="0">
                <a:latin typeface="Book Antiqua" pitchFamily="18" charset="0"/>
              </a:rPr>
              <a:t>dyplom </a:t>
            </a:r>
            <a:r>
              <a:rPr lang="pl-PL" sz="2300" dirty="0">
                <a:latin typeface="Book Antiqua" pitchFamily="18" charset="0"/>
              </a:rPr>
              <a:t>w kategorii lutnictwo- </a:t>
            </a:r>
            <a:r>
              <a:rPr lang="pl-PL" sz="2300" dirty="0" smtClean="0">
                <a:latin typeface="Book Antiqua" pitchFamily="18" charset="0"/>
              </a:rPr>
              <a:t>Sabałowe </a:t>
            </a:r>
          </a:p>
          <a:p>
            <a:pPr marL="0" algn="ctr">
              <a:buNone/>
            </a:pPr>
            <a:r>
              <a:rPr lang="pl-PL" sz="2300" dirty="0" smtClean="0">
                <a:latin typeface="Book Antiqua" pitchFamily="18" charset="0"/>
              </a:rPr>
              <a:t>Bajania</a:t>
            </a:r>
            <a:r>
              <a:rPr lang="pl-PL" sz="2300" dirty="0">
                <a:latin typeface="Book Antiqua" pitchFamily="18" charset="0"/>
              </a:rPr>
              <a:t>. W 2014 roku otrzymał tytuł </a:t>
            </a:r>
            <a:endParaRPr lang="pl-PL" sz="2300" dirty="0" smtClean="0">
              <a:latin typeface="Book Antiqua" pitchFamily="18" charset="0"/>
            </a:endParaRPr>
          </a:p>
          <a:p>
            <a:pPr marL="0" algn="ctr">
              <a:buNone/>
            </a:pPr>
            <a:r>
              <a:rPr lang="pl-PL" sz="2300" dirty="0" smtClean="0">
                <a:latin typeface="Book Antiqua" pitchFamily="18" charset="0"/>
              </a:rPr>
              <a:t>„</a:t>
            </a:r>
            <a:r>
              <a:rPr lang="pl-PL" sz="2300" dirty="0">
                <a:latin typeface="Book Antiqua" pitchFamily="18" charset="0"/>
              </a:rPr>
              <a:t>Zasłużony dla </a:t>
            </a:r>
            <a:r>
              <a:rPr lang="pl-PL" sz="2300" dirty="0" err="1">
                <a:latin typeface="Book Antiqua" pitchFamily="18" charset="0"/>
              </a:rPr>
              <a:t>kultury</a:t>
            </a:r>
            <a:r>
              <a:rPr lang="pl-PL" sz="2300" dirty="0">
                <a:latin typeface="Book Antiqua" pitchFamily="18" charset="0"/>
              </a:rPr>
              <a:t> </a:t>
            </a:r>
            <a:endParaRPr lang="pl-PL" sz="2300" dirty="0" smtClean="0">
              <a:latin typeface="Book Antiqua" pitchFamily="18" charset="0"/>
            </a:endParaRPr>
          </a:p>
          <a:p>
            <a:pPr marL="0" algn="ctr">
              <a:buNone/>
            </a:pPr>
            <a:r>
              <a:rPr lang="pl-PL" sz="2300" dirty="0" smtClean="0">
                <a:latin typeface="Book Antiqua" pitchFamily="18" charset="0"/>
              </a:rPr>
              <a:t>góralskiej”</a:t>
            </a:r>
          </a:p>
          <a:p>
            <a:pPr marL="0" algn="ctr">
              <a:buNone/>
            </a:pPr>
            <a:r>
              <a:rPr lang="pl-PL" sz="2300" dirty="0" smtClean="0">
                <a:latin typeface="Book Antiqua" pitchFamily="18" charset="0"/>
              </a:rPr>
              <a:t>przyznany </a:t>
            </a:r>
            <a:r>
              <a:rPr lang="pl-PL" sz="2300" dirty="0">
                <a:latin typeface="Book Antiqua" pitchFamily="18" charset="0"/>
              </a:rPr>
              <a:t>przez Kapitułę  </a:t>
            </a:r>
            <a:endParaRPr lang="pl-PL" sz="2300" dirty="0" smtClean="0">
              <a:latin typeface="Book Antiqua" pitchFamily="18" charset="0"/>
            </a:endParaRPr>
          </a:p>
          <a:p>
            <a:pPr marL="0" algn="ctr">
              <a:buNone/>
            </a:pPr>
            <a:r>
              <a:rPr lang="pl-PL" sz="2300" dirty="0" smtClean="0">
                <a:latin typeface="Book Antiqua" pitchFamily="18" charset="0"/>
              </a:rPr>
              <a:t>Zarządu </a:t>
            </a:r>
          </a:p>
          <a:p>
            <a:pPr marL="0" algn="ctr">
              <a:buNone/>
            </a:pPr>
            <a:r>
              <a:rPr lang="pl-PL" sz="2300" dirty="0" smtClean="0">
                <a:latin typeface="Book Antiqua" pitchFamily="18" charset="0"/>
              </a:rPr>
              <a:t>Głównego </a:t>
            </a:r>
            <a:r>
              <a:rPr lang="pl-PL" sz="2300" dirty="0">
                <a:latin typeface="Book Antiqua" pitchFamily="18" charset="0"/>
              </a:rPr>
              <a:t>Związku </a:t>
            </a:r>
            <a:endParaRPr lang="pl-PL" sz="2300" dirty="0" smtClean="0">
              <a:latin typeface="Book Antiqua" pitchFamily="18" charset="0"/>
            </a:endParaRPr>
          </a:p>
          <a:p>
            <a:pPr marL="0" algn="ctr">
              <a:buNone/>
            </a:pPr>
            <a:r>
              <a:rPr lang="pl-PL" sz="2300" dirty="0" smtClean="0">
                <a:latin typeface="Book Antiqua" pitchFamily="18" charset="0"/>
              </a:rPr>
              <a:t>Podhalan</a:t>
            </a:r>
            <a:r>
              <a:rPr lang="pl-PL" sz="2300" dirty="0">
                <a:latin typeface="Book Antiqua" pitchFamily="18" charset="0"/>
              </a:rPr>
              <a:t>.</a:t>
            </a:r>
          </a:p>
          <a:p>
            <a:endParaRPr lang="pl-PL" dirty="0"/>
          </a:p>
        </p:txBody>
      </p:sp>
      <p:pic>
        <p:nvPicPr>
          <p:cNvPr id="4" name="Obraz 3" descr="C:\Users\EwaCz1\Desktop\MARKA  TATRZAŃSKA 2016\Prezentacje Marka Tatrzańska 2016\ZŁÓBCOKI Andrzej Stasik\złobcoki 044.jpg"/>
          <p:cNvPicPr/>
          <p:nvPr/>
        </p:nvPicPr>
        <p:blipFill>
          <a:blip r:embed="rId2" cstate="print"/>
          <a:srcRect/>
          <a:stretch>
            <a:fillRect/>
          </a:stretch>
        </p:blipFill>
        <p:spPr bwMode="auto">
          <a:xfrm>
            <a:off x="4139952" y="2060848"/>
            <a:ext cx="1872208" cy="3888432"/>
          </a:xfrm>
          <a:prstGeom prst="rect">
            <a:avLst/>
          </a:prstGeom>
          <a:noFill/>
          <a:ln w="9525">
            <a:solidFill>
              <a:schemeClr val="accent2">
                <a:lumMod val="75000"/>
              </a:schemeClr>
            </a:solidFill>
            <a:miter lim="800000"/>
            <a:headEnd/>
            <a:tailEnd/>
          </a:ln>
        </p:spPr>
      </p:pic>
      <p:pic>
        <p:nvPicPr>
          <p:cNvPr id="5" name="Obraz 4" descr="C:\Users\EwaCz1\Desktop\MARKA  TATRZAŃSKA 2016\Prezentacje Marka Tatrzańska 2016\ZŁÓBCOKI Andrzej Stasik\Lutnik-1-3.jpg"/>
          <p:cNvPicPr/>
          <p:nvPr/>
        </p:nvPicPr>
        <p:blipFill>
          <a:blip r:embed="rId3" cstate="print"/>
          <a:srcRect/>
          <a:stretch>
            <a:fillRect/>
          </a:stretch>
        </p:blipFill>
        <p:spPr bwMode="auto">
          <a:xfrm>
            <a:off x="6084168" y="2492896"/>
            <a:ext cx="2880320" cy="2304256"/>
          </a:xfrm>
          <a:prstGeom prst="rect">
            <a:avLst/>
          </a:prstGeom>
          <a:noFill/>
          <a:ln w="9525">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Book Antiqua" pitchFamily="18" charset="0"/>
              </a:rPr>
              <a:t>ZWYCIEZCAMI</a:t>
            </a:r>
            <a:endParaRPr lang="pl-PL" b="1" dirty="0">
              <a:latin typeface="Book Antiqua" pitchFamily="18" charset="0"/>
            </a:endParaRPr>
          </a:p>
        </p:txBody>
      </p:sp>
      <p:sp>
        <p:nvSpPr>
          <p:cNvPr id="3" name="Symbol zastępczy zawartości 2"/>
          <p:cNvSpPr>
            <a:spLocks noGrp="1"/>
          </p:cNvSpPr>
          <p:nvPr>
            <p:ph idx="1"/>
          </p:nvPr>
        </p:nvSpPr>
        <p:spPr/>
        <p:txBody>
          <a:bodyPr>
            <a:normAutofit fontScale="85000" lnSpcReduction="10000"/>
          </a:bodyPr>
          <a:lstStyle/>
          <a:p>
            <a:pPr algn="ctr">
              <a:buFontTx/>
              <a:buNone/>
            </a:pPr>
            <a:r>
              <a:rPr lang="pl-PL" sz="4400" b="1" dirty="0" smtClean="0">
                <a:latin typeface="Book Antiqua" pitchFamily="18" charset="0"/>
              </a:rPr>
              <a:t>III</a:t>
            </a:r>
          </a:p>
          <a:p>
            <a:pPr algn="ctr">
              <a:buFontTx/>
              <a:buNone/>
            </a:pPr>
            <a:r>
              <a:rPr lang="pl-PL" sz="4400" b="1" dirty="0" smtClean="0">
                <a:latin typeface="Book Antiqua" pitchFamily="18" charset="0"/>
              </a:rPr>
              <a:t>KATEGORII</a:t>
            </a:r>
          </a:p>
          <a:p>
            <a:pPr algn="ctr">
              <a:buFontTx/>
              <a:buNone/>
            </a:pPr>
            <a:r>
              <a:rPr lang="pl-PL" sz="4400" b="1" dirty="0" smtClean="0">
                <a:latin typeface="Book Antiqua" pitchFamily="18" charset="0"/>
              </a:rPr>
              <a:t>BAZA GASTRONOMICZNA, HANDLOWA ORAZ USŁUGOWA</a:t>
            </a:r>
          </a:p>
          <a:p>
            <a:pPr algn="ctr">
              <a:buFontTx/>
              <a:buNone/>
            </a:pPr>
            <a:r>
              <a:rPr lang="pl-PL" sz="4400" b="1" dirty="0" smtClean="0">
                <a:latin typeface="Book Antiqua" pitchFamily="18" charset="0"/>
              </a:rPr>
              <a:t> NA TERENIE POWIATU TATRZAŃSKIEGO </a:t>
            </a:r>
          </a:p>
          <a:p>
            <a:pPr algn="ctr">
              <a:buFontTx/>
              <a:buNone/>
            </a:pPr>
            <a:r>
              <a:rPr lang="pl-PL" sz="4400" b="1" dirty="0" smtClean="0">
                <a:latin typeface="Book Antiqua" pitchFamily="18" charset="0"/>
              </a:rPr>
              <a:t>ZOSTALI</a:t>
            </a:r>
          </a:p>
          <a:p>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Edward Staszel</a:t>
            </a:r>
            <a:endParaRPr lang="pl-PL" dirty="0">
              <a:latin typeface="Book Antiqua" pitchFamily="18" charset="0"/>
            </a:endParaRPr>
          </a:p>
        </p:txBody>
      </p:sp>
      <p:pic>
        <p:nvPicPr>
          <p:cNvPr id="4" name="Symbol zastępczy zawartości 3" descr="Znalezione obrazy dla zapytania edward staszel"/>
          <p:cNvPicPr>
            <a:picLocks noGrp="1"/>
          </p:cNvPicPr>
          <p:nvPr>
            <p:ph idx="1"/>
          </p:nvPr>
        </p:nvPicPr>
        <p:blipFill>
          <a:blip r:embed="rId2" cstate="print"/>
          <a:stretch>
            <a:fillRect/>
          </a:stretch>
        </p:blipFill>
        <p:spPr bwMode="auto">
          <a:xfrm>
            <a:off x="467544" y="1772816"/>
            <a:ext cx="8229600" cy="4114800"/>
          </a:xfrm>
          <a:prstGeom prst="rect">
            <a:avLst/>
          </a:prstGeom>
          <a:noFill/>
          <a:ln w="9525">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https://scontent-cdg2-1.xx.fbcdn.net/v/t31.0-8/741142_400403543379801_1006665567_o.jpg?oh=7877ab2ec9c9324ef14732d060e86ea8&amp;oe=591DE33F"/>
          <p:cNvPicPr/>
          <p:nvPr/>
        </p:nvPicPr>
        <p:blipFill>
          <a:blip r:embed="rId2" cstate="print"/>
          <a:srcRect/>
          <a:stretch>
            <a:fillRect/>
          </a:stretch>
        </p:blipFill>
        <p:spPr bwMode="auto">
          <a:xfrm>
            <a:off x="5292080" y="4365104"/>
            <a:ext cx="3696521" cy="1676400"/>
          </a:xfrm>
          <a:prstGeom prst="rect">
            <a:avLst/>
          </a:prstGeom>
          <a:noFill/>
          <a:ln w="9525">
            <a:solidFill>
              <a:schemeClr val="accent2">
                <a:lumMod val="75000"/>
              </a:schemeClr>
            </a:solidFill>
            <a:miter lim="800000"/>
            <a:headEnd/>
            <a:tailEnd/>
          </a:ln>
        </p:spPr>
      </p:pic>
      <p:sp>
        <p:nvSpPr>
          <p:cNvPr id="2" name="Tytuł 1"/>
          <p:cNvSpPr>
            <a:spLocks noGrp="1"/>
          </p:cNvSpPr>
          <p:nvPr>
            <p:ph type="title"/>
          </p:nvPr>
        </p:nvSpPr>
        <p:spPr>
          <a:xfrm>
            <a:off x="395536" y="116632"/>
            <a:ext cx="8229600" cy="1143000"/>
          </a:xfrm>
        </p:spPr>
        <p:txBody>
          <a:bodyPr/>
          <a:lstStyle/>
          <a:p>
            <a:r>
              <a:rPr lang="pl-PL" dirty="0" smtClean="0"/>
              <a:t>Edward Staszel</a:t>
            </a:r>
            <a:endParaRPr lang="pl-PL" dirty="0"/>
          </a:p>
        </p:txBody>
      </p:sp>
      <p:sp>
        <p:nvSpPr>
          <p:cNvPr id="3" name="Symbol zastępczy zawartości 2"/>
          <p:cNvSpPr>
            <a:spLocks noGrp="1"/>
          </p:cNvSpPr>
          <p:nvPr>
            <p:ph idx="1"/>
          </p:nvPr>
        </p:nvSpPr>
        <p:spPr>
          <a:xfrm>
            <a:off x="251520" y="1196752"/>
            <a:ext cx="5040560" cy="5472608"/>
          </a:xfrm>
        </p:spPr>
        <p:txBody>
          <a:bodyPr>
            <a:normAutofit fontScale="92500" lnSpcReduction="20000"/>
          </a:bodyPr>
          <a:lstStyle/>
          <a:p>
            <a:pPr marL="0" algn="ctr">
              <a:buNone/>
            </a:pPr>
            <a:r>
              <a:rPr lang="pl-PL" sz="2400" dirty="0" smtClean="0">
                <a:latin typeface="Book Antiqua" pitchFamily="18" charset="0"/>
              </a:rPr>
              <a:t>Stolarz </a:t>
            </a:r>
            <a:r>
              <a:rPr lang="pl-PL" sz="2400" dirty="0">
                <a:latin typeface="Book Antiqua" pitchFamily="18" charset="0"/>
              </a:rPr>
              <a:t>z </a:t>
            </a:r>
            <a:r>
              <a:rPr lang="pl-PL" sz="2400" dirty="0" err="1" smtClean="0">
                <a:latin typeface="Book Antiqua" pitchFamily="18" charset="0"/>
              </a:rPr>
              <a:t>Dzianisza</a:t>
            </a:r>
            <a:r>
              <a:rPr lang="pl-PL" sz="2400" dirty="0" smtClean="0">
                <a:latin typeface="Book Antiqua" pitchFamily="18" charset="0"/>
              </a:rPr>
              <a:t>. </a:t>
            </a:r>
            <a:r>
              <a:rPr lang="pl-PL" sz="2400" dirty="0">
                <a:latin typeface="Book Antiqua" pitchFamily="18" charset="0"/>
              </a:rPr>
              <a:t>Jego dziadek  nauczył go jak podpatrywać przyrodę, by odzwierciedlać jej faktury na drewnianych powierzchniach. Po meble, które powstają w przydomowej manufakturze </a:t>
            </a:r>
            <a:r>
              <a:rPr lang="pl-PL" sz="2400" dirty="0" smtClean="0">
                <a:latin typeface="Book Antiqua" pitchFamily="18" charset="0"/>
              </a:rPr>
              <a:t>,zatrudniającej </a:t>
            </a:r>
            <a:r>
              <a:rPr lang="pl-PL" sz="2400" dirty="0">
                <a:latin typeface="Book Antiqua" pitchFamily="18" charset="0"/>
              </a:rPr>
              <a:t>prawie dwudziestu pracowników, ustawiają się w kolejce najbogatsi i cierpliwie czekają średnio dwa lata. To jedyne w swoim rodzaju arcydzieła sztuki snycerskiej. Powstają one długo, żmudnie dobierane są rodzaje drewna, wzory i faktury  odpowiednio do pomieszczenia, padającego światła, wystroju wnętrz. Zanim powstanie pierwszy projekt, konieczne są nie tylko typowe pomiary na miejscu, ale także długie i wielokrotne rozmowy z  przyszłym właścicielem mebla. Bo ten powstaje właściwie wspólnie. </a:t>
            </a:r>
          </a:p>
          <a:p>
            <a:endParaRPr lang="pl-PL" dirty="0"/>
          </a:p>
        </p:txBody>
      </p:sp>
      <p:pic>
        <p:nvPicPr>
          <p:cNvPr id="5" name="Obraz 4" descr="Znalezione obrazy dla zapytania edward staszel"/>
          <p:cNvPicPr/>
          <p:nvPr/>
        </p:nvPicPr>
        <p:blipFill>
          <a:blip r:embed="rId3" cstate="print"/>
          <a:srcRect/>
          <a:stretch>
            <a:fillRect/>
          </a:stretch>
        </p:blipFill>
        <p:spPr bwMode="auto">
          <a:xfrm>
            <a:off x="5652120" y="2060848"/>
            <a:ext cx="2736304" cy="2016224"/>
          </a:xfrm>
          <a:prstGeom prst="rect">
            <a:avLst/>
          </a:prstGeom>
          <a:noFill/>
          <a:ln w="9525">
            <a:solidFill>
              <a:schemeClr val="accent2">
                <a:lumMod val="75000"/>
              </a:schemeClr>
            </a:solid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La Donna-Villa </a:t>
            </a:r>
            <a:r>
              <a:rPr lang="pl-PL" dirty="0" err="1" smtClean="0">
                <a:latin typeface="Book Antiqua" pitchFamily="18" charset="0"/>
              </a:rPr>
              <a:t>Toscana</a:t>
            </a:r>
            <a:endParaRPr lang="pl-PL" dirty="0">
              <a:latin typeface="Book Antiqua" pitchFamily="18" charset="0"/>
            </a:endParaRPr>
          </a:p>
        </p:txBody>
      </p:sp>
      <p:pic>
        <p:nvPicPr>
          <p:cNvPr id="4" name="Symbol zastępczy zawartości 3" descr="C:\Users\EwaCz1\AppData\Local\Microsoft\Windows\INetCache\Content.Word\55.jpg"/>
          <p:cNvPicPr>
            <a:picLocks noGrp="1"/>
          </p:cNvPicPr>
          <p:nvPr>
            <p:ph idx="1"/>
          </p:nvPr>
        </p:nvPicPr>
        <p:blipFill>
          <a:blip r:embed="rId2" cstate="print"/>
          <a:srcRect/>
          <a:stretch>
            <a:fillRect/>
          </a:stretch>
        </p:blipFill>
        <p:spPr bwMode="auto">
          <a:xfrm>
            <a:off x="2483768" y="1268760"/>
            <a:ext cx="4248472" cy="4608512"/>
          </a:xfrm>
          <a:prstGeom prst="rect">
            <a:avLst/>
          </a:prstGeom>
          <a:noFill/>
          <a:ln w="9525">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C:\Users\EwaCz1\Desktop\MARKA  TATRZAŃSKA 2016\Prezentacje Marka Tatrzańska 2016\Marka Tatrzańska 2016 VILLA TOSCANA\villa_toscana_szarotki.JPG"/>
          <p:cNvPicPr/>
          <p:nvPr/>
        </p:nvPicPr>
        <p:blipFill>
          <a:blip r:embed="rId2" cstate="print"/>
          <a:srcRect/>
          <a:stretch>
            <a:fillRect/>
          </a:stretch>
        </p:blipFill>
        <p:spPr bwMode="auto">
          <a:xfrm>
            <a:off x="3203848" y="5301208"/>
            <a:ext cx="2232248" cy="1556792"/>
          </a:xfrm>
          <a:prstGeom prst="rect">
            <a:avLst/>
          </a:prstGeom>
          <a:noFill/>
          <a:ln w="9525">
            <a:noFill/>
            <a:miter lim="800000"/>
            <a:headEnd/>
            <a:tailEnd/>
          </a:ln>
        </p:spPr>
      </p:pic>
      <p:sp>
        <p:nvSpPr>
          <p:cNvPr id="2" name="Tytuł 1"/>
          <p:cNvSpPr>
            <a:spLocks noGrp="1"/>
          </p:cNvSpPr>
          <p:nvPr>
            <p:ph type="title"/>
          </p:nvPr>
        </p:nvSpPr>
        <p:spPr/>
        <p:txBody>
          <a:bodyPr/>
          <a:lstStyle/>
          <a:p>
            <a:r>
              <a:rPr lang="pl-PL" dirty="0" smtClean="0">
                <a:latin typeface="Book Antiqua" pitchFamily="18" charset="0"/>
              </a:rPr>
              <a:t>La Donna-Villa </a:t>
            </a:r>
            <a:r>
              <a:rPr lang="pl-PL" dirty="0" err="1" smtClean="0">
                <a:latin typeface="Book Antiqua" pitchFamily="18" charset="0"/>
              </a:rPr>
              <a:t>Toscana</a:t>
            </a:r>
            <a:endParaRPr lang="pl-PL" dirty="0">
              <a:latin typeface="Book Antiqua" pitchFamily="18" charset="0"/>
            </a:endParaRPr>
          </a:p>
        </p:txBody>
      </p:sp>
      <p:sp>
        <p:nvSpPr>
          <p:cNvPr id="3" name="Symbol zastępczy zawartości 2"/>
          <p:cNvSpPr>
            <a:spLocks noGrp="1"/>
          </p:cNvSpPr>
          <p:nvPr>
            <p:ph idx="1"/>
          </p:nvPr>
        </p:nvSpPr>
        <p:spPr>
          <a:xfrm>
            <a:off x="395536" y="1628800"/>
            <a:ext cx="8229600" cy="4608513"/>
          </a:xfrm>
        </p:spPr>
        <p:txBody>
          <a:bodyPr>
            <a:normAutofit/>
          </a:bodyPr>
          <a:lstStyle/>
          <a:p>
            <a:pPr marL="0" algn="ctr">
              <a:buNone/>
            </a:pPr>
            <a:r>
              <a:rPr lang="pl-PL" sz="2200" dirty="0">
                <a:latin typeface="Book Antiqua" pitchFamily="18" charset="0"/>
              </a:rPr>
              <a:t>Budynek, w którym obecnie mieści sie restauracja „ Villa </a:t>
            </a:r>
            <a:r>
              <a:rPr lang="pl-PL" sz="2200" dirty="0" err="1">
                <a:latin typeface="Book Antiqua" pitchFamily="18" charset="0"/>
              </a:rPr>
              <a:t>Toscana</a:t>
            </a:r>
            <a:r>
              <a:rPr lang="pl-PL" sz="2200" dirty="0">
                <a:latin typeface="Book Antiqua" pitchFamily="18" charset="0"/>
              </a:rPr>
              <a:t>” został wybudowany ok. 1910 roku i ma ponad </a:t>
            </a:r>
            <a:r>
              <a:rPr lang="pl-PL" sz="2200" dirty="0" smtClean="0">
                <a:latin typeface="Book Antiqua" pitchFamily="18" charset="0"/>
              </a:rPr>
              <a:t>100- </a:t>
            </a:r>
            <a:r>
              <a:rPr lang="pl-PL" sz="2200" dirty="0">
                <a:latin typeface="Book Antiqua" pitchFamily="18" charset="0"/>
              </a:rPr>
              <a:t>letnią historię. Pierwszym właścicielem był Mieczysław </a:t>
            </a:r>
            <a:r>
              <a:rPr lang="pl-PL" sz="2200" dirty="0" smtClean="0">
                <a:latin typeface="Book Antiqua" pitchFamily="18" charset="0"/>
              </a:rPr>
              <a:t>Kowalewski. </a:t>
            </a:r>
            <a:r>
              <a:rPr lang="pl-PL" sz="2200" dirty="0">
                <a:latin typeface="Book Antiqua" pitchFamily="18" charset="0"/>
              </a:rPr>
              <a:t>Nazwał on </a:t>
            </a:r>
            <a:r>
              <a:rPr lang="pl-PL" sz="2200" dirty="0" err="1">
                <a:latin typeface="Book Antiqua" pitchFamily="18" charset="0"/>
              </a:rPr>
              <a:t>wziesioną</a:t>
            </a:r>
            <a:r>
              <a:rPr lang="pl-PL" sz="2200" dirty="0">
                <a:latin typeface="Book Antiqua" pitchFamily="18" charset="0"/>
              </a:rPr>
              <a:t> wille „Nowa”. Był to budynek </a:t>
            </a:r>
            <a:r>
              <a:rPr lang="pl-PL" sz="2200" dirty="0" smtClean="0">
                <a:latin typeface="Book Antiqua" pitchFamily="18" charset="0"/>
              </a:rPr>
              <a:t>drewniany, </a:t>
            </a:r>
            <a:r>
              <a:rPr lang="pl-PL" sz="2200" dirty="0">
                <a:latin typeface="Book Antiqua" pitchFamily="18" charset="0"/>
              </a:rPr>
              <a:t>noszący znamiona stylu zakopiańskiego.  </a:t>
            </a:r>
            <a:r>
              <a:rPr lang="pl-PL" sz="2200" dirty="0" smtClean="0">
                <a:latin typeface="Book Antiqua" pitchFamily="18" charset="0"/>
              </a:rPr>
              <a:t>Służył </a:t>
            </a:r>
            <a:r>
              <a:rPr lang="pl-PL" sz="2200" dirty="0">
                <a:latin typeface="Book Antiqua" pitchFamily="18" charset="0"/>
              </a:rPr>
              <a:t>jako </a:t>
            </a:r>
            <a:r>
              <a:rPr lang="pl-PL" sz="2200" dirty="0" err="1">
                <a:latin typeface="Book Antiqua" pitchFamily="18" charset="0"/>
              </a:rPr>
              <a:t>pensjonat</a:t>
            </a:r>
            <a:r>
              <a:rPr lang="pl-PL" sz="2200" dirty="0">
                <a:latin typeface="Book Antiqua" pitchFamily="18" charset="0"/>
              </a:rPr>
              <a:t> i </a:t>
            </a:r>
            <a:r>
              <a:rPr lang="pl-PL" sz="2200" dirty="0" smtClean="0">
                <a:latin typeface="Book Antiqua" pitchFamily="18" charset="0"/>
              </a:rPr>
              <a:t>dotrwał </a:t>
            </a:r>
            <a:r>
              <a:rPr lang="pl-PL" sz="2200" dirty="0">
                <a:latin typeface="Book Antiqua" pitchFamily="18" charset="0"/>
              </a:rPr>
              <a:t>w tej formie do wybuchu II wojny światowej. Dziś budynek wzorowany  na wczesnym </a:t>
            </a:r>
            <a:endParaRPr lang="pl-PL" sz="2200" dirty="0" smtClean="0">
              <a:latin typeface="Book Antiqua" pitchFamily="18" charset="0"/>
            </a:endParaRPr>
          </a:p>
          <a:p>
            <a:pPr marL="0" algn="ctr">
              <a:buNone/>
            </a:pPr>
            <a:r>
              <a:rPr lang="pl-PL" sz="2200" dirty="0" smtClean="0">
                <a:latin typeface="Book Antiqua" pitchFamily="18" charset="0"/>
              </a:rPr>
              <a:t>i </a:t>
            </a:r>
            <a:r>
              <a:rPr lang="pl-PL" sz="2200" dirty="0">
                <a:latin typeface="Book Antiqua" pitchFamily="18" charset="0"/>
              </a:rPr>
              <a:t>tradycyjnym budownictwie górali podhalańskich, nosząc znamiona stylu witkiewiczowskiego idealnie wpisuje </a:t>
            </a:r>
            <a:r>
              <a:rPr lang="pl-PL" sz="2200" dirty="0" smtClean="0">
                <a:latin typeface="Book Antiqua" pitchFamily="18" charset="0"/>
              </a:rPr>
              <a:t>się</a:t>
            </a:r>
          </a:p>
          <a:p>
            <a:pPr marL="0" algn="ctr">
              <a:buNone/>
            </a:pPr>
            <a:r>
              <a:rPr lang="pl-PL" sz="2200" dirty="0" smtClean="0">
                <a:latin typeface="Book Antiqua" pitchFamily="18" charset="0"/>
              </a:rPr>
              <a:t> </a:t>
            </a:r>
            <a:r>
              <a:rPr lang="pl-PL" sz="2200" dirty="0">
                <a:latin typeface="Book Antiqua" pitchFamily="18" charset="0"/>
              </a:rPr>
              <a:t>w okoliczny pejzaż Tatr, nie zaburzając architektury miasta, współtworzy czarujący klimat Zakopanego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1143000"/>
          </a:xfrm>
        </p:spPr>
        <p:txBody>
          <a:bodyPr>
            <a:normAutofit fontScale="90000"/>
          </a:bodyPr>
          <a:lstStyle/>
          <a:p>
            <a:r>
              <a:rPr lang="pl-PL" dirty="0" smtClean="0">
                <a:latin typeface="Book Antiqua" pitchFamily="18" charset="0"/>
              </a:rPr>
              <a:t>Stacja narciarska</a:t>
            </a:r>
            <a:br>
              <a:rPr lang="pl-PL" dirty="0" smtClean="0">
                <a:latin typeface="Book Antiqua" pitchFamily="18" charset="0"/>
              </a:rPr>
            </a:br>
            <a:r>
              <a:rPr lang="pl-PL" dirty="0" smtClean="0">
                <a:latin typeface="Book Antiqua" pitchFamily="18" charset="0"/>
              </a:rPr>
              <a:t> Małe Ciche</a:t>
            </a:r>
            <a:endParaRPr lang="pl-PL" dirty="0">
              <a:latin typeface="Book Antiqua" pitchFamily="18" charset="0"/>
            </a:endParaRPr>
          </a:p>
        </p:txBody>
      </p:sp>
      <p:pic>
        <p:nvPicPr>
          <p:cNvPr id="12290" name="Picture 2" descr="Znalezione obrazy dla zapytania Stacja Narciarska Małe Ciche"/>
          <p:cNvPicPr>
            <a:picLocks noChangeAspect="1" noChangeArrowheads="1"/>
          </p:cNvPicPr>
          <p:nvPr/>
        </p:nvPicPr>
        <p:blipFill>
          <a:blip r:embed="rId2" cstate="print"/>
          <a:srcRect/>
          <a:stretch>
            <a:fillRect/>
          </a:stretch>
        </p:blipFill>
        <p:spPr bwMode="auto">
          <a:xfrm>
            <a:off x="1403648" y="1700808"/>
            <a:ext cx="6336704" cy="4221830"/>
          </a:xfrm>
          <a:prstGeom prst="rect">
            <a:avLst/>
          </a:prstGeom>
          <a:noFill/>
          <a:ln>
            <a:solidFill>
              <a:schemeClr val="accent2">
                <a:lumMod val="75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Book Antiqua" pitchFamily="18" charset="0"/>
              </a:rPr>
              <a:t>Stacja narciarska </a:t>
            </a:r>
            <a:br>
              <a:rPr lang="pl-PL" dirty="0" smtClean="0">
                <a:latin typeface="Book Antiqua" pitchFamily="18" charset="0"/>
              </a:rPr>
            </a:br>
            <a:r>
              <a:rPr lang="pl-PL" dirty="0" smtClean="0">
                <a:latin typeface="Book Antiqua" pitchFamily="18" charset="0"/>
              </a:rPr>
              <a:t>Małe Ciche</a:t>
            </a:r>
            <a:endParaRPr lang="pl-PL" dirty="0">
              <a:latin typeface="Book Antiqua" pitchFamily="18" charset="0"/>
            </a:endParaRPr>
          </a:p>
        </p:txBody>
      </p:sp>
      <p:sp>
        <p:nvSpPr>
          <p:cNvPr id="3" name="Symbol zastępczy zawartości 2"/>
          <p:cNvSpPr>
            <a:spLocks noGrp="1"/>
          </p:cNvSpPr>
          <p:nvPr>
            <p:ph idx="1"/>
          </p:nvPr>
        </p:nvSpPr>
        <p:spPr>
          <a:xfrm>
            <a:off x="457200" y="1600200"/>
            <a:ext cx="4402832" cy="4997151"/>
          </a:xfrm>
        </p:spPr>
        <p:txBody>
          <a:bodyPr>
            <a:normAutofit/>
          </a:bodyPr>
          <a:lstStyle/>
          <a:p>
            <a:pPr marL="0" algn="ctr">
              <a:buNone/>
            </a:pPr>
            <a:r>
              <a:rPr lang="pl-PL" sz="2200" dirty="0" smtClean="0">
                <a:latin typeface="Book Antiqua" pitchFamily="18" charset="0"/>
              </a:rPr>
              <a:t>Ośrodek narciarski we </a:t>
            </a:r>
            <a:r>
              <a:rPr lang="pl-PL" sz="2200" dirty="0">
                <a:latin typeface="Book Antiqua" pitchFamily="18" charset="0"/>
              </a:rPr>
              <a:t>wsi Małe Ciche, w gminie Poronin, na zachodnich zboczach grzbietu między szczytami Wierch </a:t>
            </a:r>
            <a:r>
              <a:rPr lang="pl-PL" sz="2200" dirty="0" smtClean="0">
                <a:latin typeface="Book Antiqua" pitchFamily="18" charset="0"/>
              </a:rPr>
              <a:t>Zgorzelisko i</a:t>
            </a:r>
            <a:r>
              <a:rPr lang="pl-PL" sz="2200" dirty="0">
                <a:latin typeface="Book Antiqua" pitchFamily="18" charset="0"/>
              </a:rPr>
              <a:t> Zadni </a:t>
            </a:r>
            <a:r>
              <a:rPr lang="pl-PL" sz="2200" dirty="0" smtClean="0">
                <a:latin typeface="Book Antiqua" pitchFamily="18" charset="0"/>
              </a:rPr>
              <a:t>Wierch,</a:t>
            </a:r>
            <a:r>
              <a:rPr lang="pl-PL" sz="2200" dirty="0">
                <a:latin typeface="Book Antiqua" pitchFamily="18" charset="0"/>
              </a:rPr>
              <a:t> łagodnie </a:t>
            </a:r>
            <a:r>
              <a:rPr lang="pl-PL" sz="2200" dirty="0" smtClean="0">
                <a:latin typeface="Book Antiqua" pitchFamily="18" charset="0"/>
              </a:rPr>
              <a:t>opadający ku</a:t>
            </a:r>
            <a:r>
              <a:rPr lang="pl-PL" sz="2200" dirty="0">
                <a:latin typeface="Book Antiqua" pitchFamily="18" charset="0"/>
              </a:rPr>
              <a:t> </a:t>
            </a:r>
            <a:r>
              <a:rPr lang="pl-PL" sz="2200" dirty="0" err="1">
                <a:latin typeface="Book Antiqua" pitchFamily="18" charset="0"/>
              </a:rPr>
              <a:t>Filipczańskiemu</a:t>
            </a:r>
            <a:r>
              <a:rPr lang="pl-PL" sz="2200" dirty="0">
                <a:latin typeface="Book Antiqua" pitchFamily="18" charset="0"/>
              </a:rPr>
              <a:t> </a:t>
            </a:r>
            <a:r>
              <a:rPr lang="pl-PL" sz="2200" dirty="0" smtClean="0">
                <a:latin typeface="Book Antiqua" pitchFamily="18" charset="0"/>
              </a:rPr>
              <a:t>Potokowi .Dolna </a:t>
            </a:r>
            <a:r>
              <a:rPr lang="pl-PL" sz="2200" dirty="0">
                <a:latin typeface="Book Antiqua" pitchFamily="18" charset="0"/>
              </a:rPr>
              <a:t>stacja ośrodka znajduje się we wsi, możliwy jest również dojazd do parkingu przy górnej stacji, znajdującej się na Polanie Zgorzelisko.</a:t>
            </a:r>
          </a:p>
          <a:p>
            <a:endParaRPr lang="pl-PL" dirty="0"/>
          </a:p>
        </p:txBody>
      </p:sp>
      <p:pic>
        <p:nvPicPr>
          <p:cNvPr id="4" name="Obraz 3" descr="http://maleciche.com/img/logo.png"/>
          <p:cNvPicPr/>
          <p:nvPr/>
        </p:nvPicPr>
        <p:blipFill>
          <a:blip r:embed="rId2" cstate="print"/>
          <a:srcRect/>
          <a:stretch>
            <a:fillRect/>
          </a:stretch>
        </p:blipFill>
        <p:spPr bwMode="auto">
          <a:xfrm>
            <a:off x="5292080" y="2132856"/>
            <a:ext cx="2880320" cy="1296144"/>
          </a:xfrm>
          <a:prstGeom prst="rect">
            <a:avLst/>
          </a:prstGeom>
          <a:noFill/>
          <a:ln w="9525">
            <a:noFill/>
            <a:miter lim="800000"/>
            <a:headEnd/>
            <a:tailEnd/>
          </a:ln>
        </p:spPr>
      </p:pic>
      <p:pic>
        <p:nvPicPr>
          <p:cNvPr id="7" name="Obraz 6" descr="sm_20160123_DJI_0138.jpg"/>
          <p:cNvPicPr>
            <a:picLocks noChangeAspect="1"/>
          </p:cNvPicPr>
          <p:nvPr/>
        </p:nvPicPr>
        <p:blipFill>
          <a:blip r:embed="rId3" cstate="print"/>
          <a:stretch>
            <a:fillRect/>
          </a:stretch>
        </p:blipFill>
        <p:spPr>
          <a:xfrm>
            <a:off x="5148064" y="3501008"/>
            <a:ext cx="3168352" cy="2377327"/>
          </a:xfrm>
          <a:prstGeom prst="rect">
            <a:avLst/>
          </a:prstGeom>
          <a:ln>
            <a:solidFill>
              <a:schemeClr val="accent2">
                <a:lumMod val="75000"/>
              </a:schemeClr>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latin typeface="Book Antiqua" pitchFamily="18" charset="0"/>
              </a:rPr>
              <a:t>Gościniec Góralski Dwór </a:t>
            </a:r>
          </a:p>
        </p:txBody>
      </p:sp>
      <p:pic>
        <p:nvPicPr>
          <p:cNvPr id="4" name="Symbol zastępczy zawartości 3" descr="Gościniec Góralski Dwór"/>
          <p:cNvPicPr>
            <a:picLocks noGrp="1"/>
          </p:cNvPicPr>
          <p:nvPr>
            <p:ph idx="1"/>
          </p:nvPr>
        </p:nvPicPr>
        <p:blipFill>
          <a:blip r:embed="rId2" cstate="print"/>
          <a:srcRect/>
          <a:stretch>
            <a:fillRect/>
          </a:stretch>
        </p:blipFill>
        <p:spPr bwMode="auto">
          <a:xfrm>
            <a:off x="1259632" y="1628800"/>
            <a:ext cx="6408712" cy="4176464"/>
          </a:xfrm>
          <a:prstGeom prst="rect">
            <a:avLst/>
          </a:prstGeom>
          <a:noFill/>
          <a:ln w="9525">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latin typeface="Book Antiqua" pitchFamily="18" charset="0"/>
              </a:rPr>
              <a:t>Gościniec Góralski Dwór </a:t>
            </a:r>
          </a:p>
        </p:txBody>
      </p:sp>
      <p:sp>
        <p:nvSpPr>
          <p:cNvPr id="3" name="Symbol zastępczy zawartości 2"/>
          <p:cNvSpPr>
            <a:spLocks noGrp="1"/>
          </p:cNvSpPr>
          <p:nvPr>
            <p:ph idx="1"/>
          </p:nvPr>
        </p:nvSpPr>
        <p:spPr>
          <a:xfrm>
            <a:off x="0" y="1268760"/>
            <a:ext cx="4572000" cy="5328592"/>
          </a:xfrm>
        </p:spPr>
        <p:txBody>
          <a:bodyPr>
            <a:normAutofit lnSpcReduction="10000"/>
          </a:bodyPr>
          <a:lstStyle/>
          <a:p>
            <a:pPr marL="0" algn="ctr">
              <a:buNone/>
            </a:pPr>
            <a:r>
              <a:rPr lang="pl-PL" sz="2200" dirty="0">
                <a:latin typeface="Book Antiqua" pitchFamily="18" charset="0"/>
              </a:rPr>
              <a:t>Gościniec Góralski Dwór w Kościelisku mieści </a:t>
            </a:r>
            <a:r>
              <a:rPr lang="pl-PL" sz="2200" dirty="0" smtClean="0">
                <a:latin typeface="Book Antiqua" pitchFamily="18" charset="0"/>
              </a:rPr>
              <a:t>się</a:t>
            </a:r>
          </a:p>
          <a:p>
            <a:pPr marL="0" algn="ctr">
              <a:buNone/>
            </a:pPr>
            <a:r>
              <a:rPr lang="pl-PL" sz="2200" dirty="0" smtClean="0">
                <a:latin typeface="Book Antiqua" pitchFamily="18" charset="0"/>
              </a:rPr>
              <a:t> </a:t>
            </a:r>
            <a:r>
              <a:rPr lang="pl-PL" sz="2200" dirty="0">
                <a:latin typeface="Book Antiqua" pitchFamily="18" charset="0"/>
              </a:rPr>
              <a:t>w tradycyjnym góralskim domu wybudowanym z </a:t>
            </a:r>
            <a:r>
              <a:rPr lang="pl-PL" sz="2200" dirty="0" smtClean="0">
                <a:latin typeface="Book Antiqua" pitchFamily="18" charset="0"/>
              </a:rPr>
              <a:t>kamienia</a:t>
            </a:r>
          </a:p>
          <a:p>
            <a:pPr marL="0" algn="ctr">
              <a:buNone/>
            </a:pPr>
            <a:r>
              <a:rPr lang="pl-PL" sz="2200" dirty="0" smtClean="0">
                <a:latin typeface="Book Antiqua" pitchFamily="18" charset="0"/>
              </a:rPr>
              <a:t> </a:t>
            </a:r>
            <a:r>
              <a:rPr lang="pl-PL" sz="2200" dirty="0">
                <a:latin typeface="Book Antiqua" pitchFamily="18" charset="0"/>
              </a:rPr>
              <a:t>i </a:t>
            </a:r>
            <a:r>
              <a:rPr lang="pl-PL" sz="2200" dirty="0" smtClean="0">
                <a:latin typeface="Book Antiqua" pitchFamily="18" charset="0"/>
              </a:rPr>
              <a:t>drewna.</a:t>
            </a:r>
            <a:r>
              <a:rPr lang="pl-PL" sz="2200" dirty="0">
                <a:latin typeface="Book Antiqua" pitchFamily="18" charset="0"/>
              </a:rPr>
              <a:t> Z obiektu Goście mogą podziwiać zapierające </a:t>
            </a:r>
            <a:r>
              <a:rPr lang="pl-PL" sz="2200" dirty="0" smtClean="0">
                <a:latin typeface="Book Antiqua" pitchFamily="18" charset="0"/>
              </a:rPr>
              <a:t>dech</a:t>
            </a:r>
          </a:p>
          <a:p>
            <a:pPr marL="0" algn="ctr">
              <a:buNone/>
            </a:pPr>
            <a:r>
              <a:rPr lang="pl-PL" sz="2200" dirty="0" smtClean="0">
                <a:latin typeface="Book Antiqua" pitchFamily="18" charset="0"/>
              </a:rPr>
              <a:t> </a:t>
            </a:r>
            <a:r>
              <a:rPr lang="pl-PL" sz="2200" dirty="0">
                <a:latin typeface="Book Antiqua" pitchFamily="18" charset="0"/>
              </a:rPr>
              <a:t>w piersi panoramiczne widoki na góry</a:t>
            </a:r>
            <a:r>
              <a:rPr lang="pl-PL" sz="2200" dirty="0" smtClean="0">
                <a:latin typeface="Book Antiqua" pitchFamily="18" charset="0"/>
              </a:rPr>
              <a:t>. Restauracja </a:t>
            </a:r>
            <a:r>
              <a:rPr lang="pl-PL" sz="2200" dirty="0">
                <a:latin typeface="Book Antiqua" pitchFamily="18" charset="0"/>
              </a:rPr>
              <a:t>w hotelu Góralski Dwór serwuje tradycyjne dania kuchni polskiej</a:t>
            </a:r>
            <a:r>
              <a:rPr lang="pl-PL" sz="2200" dirty="0" smtClean="0">
                <a:latin typeface="Book Antiqua" pitchFamily="18" charset="0"/>
              </a:rPr>
              <a:t>.</a:t>
            </a:r>
          </a:p>
          <a:p>
            <a:pPr marL="0" algn="ctr">
              <a:buNone/>
            </a:pPr>
            <a:r>
              <a:rPr lang="pl-PL" sz="2200" dirty="0" smtClean="0">
                <a:latin typeface="Book Antiqua" pitchFamily="18" charset="0"/>
              </a:rPr>
              <a:t> </a:t>
            </a:r>
            <a:r>
              <a:rPr lang="pl-PL" sz="2200" dirty="0">
                <a:latin typeface="Book Antiqua" pitchFamily="18" charset="0"/>
              </a:rPr>
              <a:t>Gościniec jest miejscem, gdzie kręcono wiele filmów </a:t>
            </a:r>
            <a:endParaRPr lang="pl-PL" sz="2200" dirty="0" smtClean="0">
              <a:latin typeface="Book Antiqua" pitchFamily="18" charset="0"/>
            </a:endParaRPr>
          </a:p>
          <a:p>
            <a:pPr marL="0" algn="ctr">
              <a:buNone/>
            </a:pPr>
            <a:r>
              <a:rPr lang="pl-PL" sz="2200" dirty="0" smtClean="0">
                <a:latin typeface="Book Antiqua" pitchFamily="18" charset="0"/>
              </a:rPr>
              <a:t>i </a:t>
            </a:r>
            <a:r>
              <a:rPr lang="pl-PL" sz="2200" dirty="0">
                <a:latin typeface="Book Antiqua" pitchFamily="18" charset="0"/>
              </a:rPr>
              <a:t>programów telewizyjnych</a:t>
            </a:r>
            <a:r>
              <a:rPr lang="pl-PL" sz="2200" dirty="0" smtClean="0">
                <a:latin typeface="Book Antiqua" pitchFamily="18" charset="0"/>
              </a:rPr>
              <a:t>. W </a:t>
            </a:r>
            <a:r>
              <a:rPr lang="pl-PL" sz="2200" dirty="0">
                <a:latin typeface="Book Antiqua" pitchFamily="18" charset="0"/>
              </a:rPr>
              <a:t>najbliższej okolicy obiektu znajdują się 2 wyciągi </a:t>
            </a:r>
            <a:r>
              <a:rPr lang="pl-PL" sz="2200" dirty="0" smtClean="0">
                <a:latin typeface="Book Antiqua" pitchFamily="18" charset="0"/>
              </a:rPr>
              <a:t>narciarskie-Salamandra oraz </a:t>
            </a:r>
            <a:r>
              <a:rPr lang="pl-PL" sz="2200" dirty="0" err="1" smtClean="0">
                <a:latin typeface="Book Antiqua" pitchFamily="18" charset="0"/>
              </a:rPr>
              <a:t>Szeligówka</a:t>
            </a:r>
            <a:r>
              <a:rPr lang="pl-PL" sz="2200" dirty="0" smtClean="0">
                <a:latin typeface="Book Antiqua" pitchFamily="18" charset="0"/>
              </a:rPr>
              <a:t>.</a:t>
            </a:r>
            <a:endParaRPr lang="pl-PL" sz="2200" dirty="0">
              <a:latin typeface="Book Antiqua" pitchFamily="18" charset="0"/>
            </a:endParaRPr>
          </a:p>
        </p:txBody>
      </p:sp>
      <p:pic>
        <p:nvPicPr>
          <p:cNvPr id="4" name="Obraz 3" descr="Gościniec Góralski Dwór"/>
          <p:cNvPicPr/>
          <p:nvPr/>
        </p:nvPicPr>
        <p:blipFill>
          <a:blip r:embed="rId2" cstate="print"/>
          <a:srcRect/>
          <a:stretch>
            <a:fillRect/>
          </a:stretch>
        </p:blipFill>
        <p:spPr bwMode="auto">
          <a:xfrm>
            <a:off x="5004048" y="1772816"/>
            <a:ext cx="3456384" cy="2304256"/>
          </a:xfrm>
          <a:prstGeom prst="rect">
            <a:avLst/>
          </a:prstGeom>
          <a:noFill/>
          <a:ln w="9525">
            <a:solidFill>
              <a:schemeClr val="accent2">
                <a:lumMod val="75000"/>
              </a:schemeClr>
            </a:solidFill>
            <a:miter lim="800000"/>
            <a:headEnd/>
            <a:tailEnd/>
          </a:ln>
        </p:spPr>
      </p:pic>
      <p:pic>
        <p:nvPicPr>
          <p:cNvPr id="5" name="Obraz 4" descr="Gościniec Góralski Dwór"/>
          <p:cNvPicPr/>
          <p:nvPr/>
        </p:nvPicPr>
        <p:blipFill>
          <a:blip r:embed="rId3" cstate="print"/>
          <a:srcRect/>
          <a:stretch>
            <a:fillRect/>
          </a:stretch>
        </p:blipFill>
        <p:spPr bwMode="auto">
          <a:xfrm>
            <a:off x="5004048" y="4149080"/>
            <a:ext cx="3456384" cy="2088232"/>
          </a:xfrm>
          <a:prstGeom prst="rect">
            <a:avLst/>
          </a:prstGeom>
          <a:noFill/>
          <a:ln w="9525">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99592" y="476672"/>
            <a:ext cx="7128792" cy="5616624"/>
          </a:xfrm>
        </p:spPr>
        <p:txBody>
          <a:bodyPr>
            <a:normAutofit lnSpcReduction="10000"/>
          </a:bodyPr>
          <a:lstStyle/>
          <a:p>
            <a:pPr algn="ctr">
              <a:buFontTx/>
              <a:buNone/>
            </a:pPr>
            <a:r>
              <a:rPr lang="pl-PL" b="1" dirty="0" smtClean="0">
                <a:latin typeface="Book Antiqua" pitchFamily="18" charset="0"/>
              </a:rPr>
              <a:t>Marka Tatrzańska</a:t>
            </a:r>
            <a:r>
              <a:rPr lang="pl-PL" dirty="0" smtClean="0">
                <a:latin typeface="Book Antiqua" pitchFamily="18" charset="0"/>
              </a:rPr>
              <a:t> to lokalny certyfikat jakości, ustanowiony przez </a:t>
            </a:r>
          </a:p>
          <a:p>
            <a:pPr algn="ctr">
              <a:buFontTx/>
              <a:buNone/>
            </a:pPr>
            <a:r>
              <a:rPr lang="pl-PL" dirty="0" smtClean="0">
                <a:latin typeface="Book Antiqua" pitchFamily="18" charset="0"/>
              </a:rPr>
              <a:t>Starostwo Powiatowe w Zakopanem.  </a:t>
            </a:r>
          </a:p>
          <a:p>
            <a:pPr algn="ctr">
              <a:buFontTx/>
              <a:buNone/>
            </a:pPr>
            <a:r>
              <a:rPr lang="pl-PL" dirty="0" smtClean="0">
                <a:latin typeface="Book Antiqua" pitchFamily="18" charset="0"/>
              </a:rPr>
              <a:t>Przyczynia się do gwarantowania najwyższej jakości produktów i usług oferowanych nabywcom,  broni ich przed podróbkami i tandetą, oraz podnosi prestiż</a:t>
            </a:r>
          </a:p>
          <a:p>
            <a:pPr algn="ctr">
              <a:buFontTx/>
              <a:buNone/>
            </a:pPr>
            <a:r>
              <a:rPr lang="pl-PL" dirty="0" smtClean="0">
                <a:latin typeface="Book Antiqua" pitchFamily="18" charset="0"/>
              </a:rPr>
              <a:t> i wizerunek nagrodzonych.</a:t>
            </a:r>
            <a:r>
              <a:rPr lang="pl-PL" dirty="0" smtClean="0"/>
              <a:t> </a:t>
            </a:r>
          </a:p>
          <a:p>
            <a:endParaRPr lang="pl-P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Book Antiqua" pitchFamily="18" charset="0"/>
              </a:rPr>
              <a:t>Stanisław Topór</a:t>
            </a:r>
          </a:p>
        </p:txBody>
      </p:sp>
      <p:pic>
        <p:nvPicPr>
          <p:cNvPr id="3" name="Obraz 2" descr="IMG_9114.PNG"/>
          <p:cNvPicPr>
            <a:picLocks noChangeAspect="1"/>
          </p:cNvPicPr>
          <p:nvPr/>
        </p:nvPicPr>
        <p:blipFill>
          <a:blip r:embed="rId2" cstate="print"/>
          <a:srcRect t="4791" b="21750"/>
          <a:stretch>
            <a:fillRect/>
          </a:stretch>
        </p:blipFill>
        <p:spPr>
          <a:xfrm>
            <a:off x="2771800" y="1340767"/>
            <a:ext cx="3579484" cy="4674603"/>
          </a:xfrm>
          <a:prstGeom prst="rect">
            <a:avLst/>
          </a:prstGeom>
          <a:ln>
            <a:solidFill>
              <a:schemeClr val="accent2">
                <a:lumMod val="75000"/>
              </a:schemeClr>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toporokna.pl/uploads/images/mid_7c17b5a2fae154b2ab98375819b5efaa.jpg"/>
          <p:cNvPicPr>
            <a:picLocks noChangeAspect="1" noChangeArrowheads="1"/>
          </p:cNvPicPr>
          <p:nvPr/>
        </p:nvPicPr>
        <p:blipFill>
          <a:blip r:embed="rId2" cstate="print"/>
          <a:srcRect/>
          <a:stretch>
            <a:fillRect/>
          </a:stretch>
        </p:blipFill>
        <p:spPr bwMode="auto">
          <a:xfrm>
            <a:off x="5868144" y="4077072"/>
            <a:ext cx="3132856" cy="2094083"/>
          </a:xfrm>
          <a:prstGeom prst="rect">
            <a:avLst/>
          </a:prstGeom>
          <a:noFill/>
          <a:ln>
            <a:solidFill>
              <a:schemeClr val="accent2">
                <a:lumMod val="75000"/>
              </a:schemeClr>
            </a:solidFill>
          </a:ln>
        </p:spPr>
      </p:pic>
      <p:pic>
        <p:nvPicPr>
          <p:cNvPr id="51206" name="Picture 6" descr="http://toporokna.pl/uploads/images/mid_dae52175e13b190713c61f28e43a84e3.jpg"/>
          <p:cNvPicPr>
            <a:picLocks noChangeAspect="1" noChangeArrowheads="1"/>
          </p:cNvPicPr>
          <p:nvPr/>
        </p:nvPicPr>
        <p:blipFill>
          <a:blip r:embed="rId3" cstate="print"/>
          <a:srcRect/>
          <a:stretch>
            <a:fillRect/>
          </a:stretch>
        </p:blipFill>
        <p:spPr bwMode="auto">
          <a:xfrm>
            <a:off x="5868144" y="1916832"/>
            <a:ext cx="3096344" cy="2062940"/>
          </a:xfrm>
          <a:prstGeom prst="rect">
            <a:avLst/>
          </a:prstGeom>
          <a:noFill/>
          <a:ln>
            <a:solidFill>
              <a:schemeClr val="accent2">
                <a:lumMod val="75000"/>
              </a:schemeClr>
            </a:solidFill>
          </a:ln>
        </p:spPr>
      </p:pic>
      <p:sp>
        <p:nvSpPr>
          <p:cNvPr id="2" name="Tytuł 1"/>
          <p:cNvSpPr>
            <a:spLocks noGrp="1"/>
          </p:cNvSpPr>
          <p:nvPr>
            <p:ph type="title"/>
          </p:nvPr>
        </p:nvSpPr>
        <p:spPr>
          <a:xfrm>
            <a:off x="457200" y="0"/>
            <a:ext cx="8229600" cy="1052736"/>
          </a:xfrm>
        </p:spPr>
        <p:txBody>
          <a:bodyPr/>
          <a:lstStyle/>
          <a:p>
            <a:r>
              <a:rPr lang="pl-PL" dirty="0">
                <a:latin typeface="Book Antiqua" pitchFamily="18" charset="0"/>
              </a:rPr>
              <a:t>Stanisław Topór</a:t>
            </a:r>
          </a:p>
        </p:txBody>
      </p:sp>
      <p:sp>
        <p:nvSpPr>
          <p:cNvPr id="4" name="Prostokąt 3"/>
          <p:cNvSpPr/>
          <p:nvPr/>
        </p:nvSpPr>
        <p:spPr>
          <a:xfrm>
            <a:off x="179512" y="1484784"/>
            <a:ext cx="5544616" cy="4832092"/>
          </a:xfrm>
          <a:prstGeom prst="rect">
            <a:avLst/>
          </a:prstGeom>
        </p:spPr>
        <p:txBody>
          <a:bodyPr wrap="square">
            <a:spAutoFit/>
          </a:bodyPr>
          <a:lstStyle/>
          <a:p>
            <a:pPr algn="ctr"/>
            <a:r>
              <a:rPr lang="pl-PL" sz="2200" dirty="0">
                <a:latin typeface="Book Antiqua" pitchFamily="18" charset="0"/>
              </a:rPr>
              <a:t>Firma została założona 1988 roku jako </a:t>
            </a:r>
            <a:r>
              <a:rPr lang="pl-PL" sz="2200" dirty="0" err="1">
                <a:latin typeface="Book Antiqua" pitchFamily="18" charset="0"/>
              </a:rPr>
              <a:t>mały</a:t>
            </a:r>
            <a:r>
              <a:rPr lang="pl-PL" sz="2200" dirty="0">
                <a:latin typeface="Book Antiqua" pitchFamily="18" charset="0"/>
              </a:rPr>
              <a:t> zakład usługowy, jednak z biegiem lat sytuacja ekonomiczno – polityczna w kraju się </a:t>
            </a:r>
            <a:r>
              <a:rPr lang="pl-PL" sz="2200" dirty="0" smtClean="0">
                <a:latin typeface="Book Antiqua" pitchFamily="18" charset="0"/>
              </a:rPr>
              <a:t>zmieniła </a:t>
            </a:r>
          </a:p>
          <a:p>
            <a:pPr algn="ctr"/>
            <a:r>
              <a:rPr lang="pl-PL" sz="2200" dirty="0" smtClean="0">
                <a:latin typeface="Book Antiqua" pitchFamily="18" charset="0"/>
              </a:rPr>
              <a:t>i powstała </a:t>
            </a:r>
            <a:r>
              <a:rPr lang="pl-PL" sz="2200" dirty="0">
                <a:latin typeface="Book Antiqua" pitchFamily="18" charset="0"/>
              </a:rPr>
              <a:t>możliwość ku temu, by </a:t>
            </a:r>
            <a:r>
              <a:rPr lang="pl-PL" sz="2200" dirty="0" err="1">
                <a:latin typeface="Book Antiqua" pitchFamily="18" charset="0"/>
              </a:rPr>
              <a:t>firma</a:t>
            </a:r>
            <a:r>
              <a:rPr lang="pl-PL" sz="2200" dirty="0">
                <a:latin typeface="Book Antiqua" pitchFamily="18" charset="0"/>
              </a:rPr>
              <a:t> się </a:t>
            </a:r>
            <a:r>
              <a:rPr lang="pl-PL" sz="2200" dirty="0" smtClean="0">
                <a:latin typeface="Book Antiqua" pitchFamily="18" charset="0"/>
              </a:rPr>
              <a:t>poszerzyła </a:t>
            </a:r>
            <a:r>
              <a:rPr lang="pl-PL" sz="2200" dirty="0">
                <a:latin typeface="Book Antiqua" pitchFamily="18" charset="0"/>
              </a:rPr>
              <a:t>i tak powstał Zakład Stolarski Remontowo – </a:t>
            </a:r>
            <a:r>
              <a:rPr lang="pl-PL" sz="2200" dirty="0" smtClean="0">
                <a:latin typeface="Book Antiqua" pitchFamily="18" charset="0"/>
              </a:rPr>
              <a:t>Budowlany, który </a:t>
            </a:r>
            <a:r>
              <a:rPr lang="pl-PL" sz="2200" dirty="0">
                <a:latin typeface="Book Antiqua" pitchFamily="18" charset="0"/>
              </a:rPr>
              <a:t>obecnie zatrudnia ok. 20 pracowników. </a:t>
            </a:r>
            <a:r>
              <a:rPr lang="pl-PL" sz="2200" dirty="0" smtClean="0">
                <a:latin typeface="Book Antiqua" pitchFamily="18" charset="0"/>
              </a:rPr>
              <a:t>Specjalizuje </a:t>
            </a:r>
            <a:r>
              <a:rPr lang="pl-PL" sz="2200" dirty="0">
                <a:latin typeface="Book Antiqua" pitchFamily="18" charset="0"/>
              </a:rPr>
              <a:t>się w budowie i remontach domów drewnianych , ale przede wszystkim </a:t>
            </a:r>
            <a:r>
              <a:rPr lang="pl-PL" sz="2200" dirty="0" smtClean="0">
                <a:latin typeface="Book Antiqua" pitchFamily="18" charset="0"/>
              </a:rPr>
              <a:t>jest producentem wysokiej </a:t>
            </a:r>
            <a:r>
              <a:rPr lang="pl-PL" sz="2200" dirty="0">
                <a:latin typeface="Book Antiqua" pitchFamily="18" charset="0"/>
              </a:rPr>
              <a:t>jakości drewnianej stolarki okiennej i drzwiowej, </a:t>
            </a:r>
            <a:r>
              <a:rPr lang="pl-PL" sz="2200" dirty="0" smtClean="0">
                <a:latin typeface="Book Antiqua" pitchFamily="18" charset="0"/>
              </a:rPr>
              <a:t>jak </a:t>
            </a:r>
            <a:r>
              <a:rPr lang="pl-PL" sz="2200" dirty="0">
                <a:latin typeface="Book Antiqua" pitchFamily="18" charset="0"/>
              </a:rPr>
              <a:t>również innych nietypowych robót stolarskich.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492896"/>
            <a:ext cx="8229600" cy="1296144"/>
          </a:xfrm>
        </p:spPr>
        <p:txBody>
          <a:bodyPr>
            <a:normAutofit/>
          </a:bodyPr>
          <a:lstStyle/>
          <a:p>
            <a:r>
              <a:rPr lang="pl-PL" sz="4800" dirty="0" smtClean="0">
                <a:latin typeface="Book Antiqua" pitchFamily="18" charset="0"/>
              </a:rPr>
              <a:t>Dziękujemy za uwagę</a:t>
            </a:r>
            <a:endParaRPr lang="pl-PL" sz="4800" dirty="0">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atin typeface="Book Antiqua" pitchFamily="18" charset="0"/>
              </a:rPr>
              <a:t>Skład Kapituły:</a:t>
            </a:r>
            <a:r>
              <a:rPr lang="pl-PL" dirty="0"/>
              <a:t/>
            </a:r>
            <a:br>
              <a:rPr lang="pl-PL" dirty="0"/>
            </a:br>
            <a:endParaRPr lang="pl-PL" dirty="0"/>
          </a:p>
        </p:txBody>
      </p:sp>
      <p:sp>
        <p:nvSpPr>
          <p:cNvPr id="3" name="Symbol zastępczy zawartości 2"/>
          <p:cNvSpPr>
            <a:spLocks noGrp="1"/>
          </p:cNvSpPr>
          <p:nvPr>
            <p:ph idx="1"/>
          </p:nvPr>
        </p:nvSpPr>
        <p:spPr>
          <a:xfrm>
            <a:off x="467544" y="1340768"/>
            <a:ext cx="8229600" cy="5040560"/>
          </a:xfrm>
        </p:spPr>
        <p:txBody>
          <a:bodyPr>
            <a:noAutofit/>
          </a:bodyPr>
          <a:lstStyle/>
          <a:p>
            <a:pPr>
              <a:buNone/>
            </a:pPr>
            <a:r>
              <a:rPr lang="pl-PL" sz="1600" b="1" dirty="0">
                <a:latin typeface="Book Antiqua" pitchFamily="18" charset="0"/>
              </a:rPr>
              <a:t>Przewodniczący Kapituły</a:t>
            </a:r>
          </a:p>
          <a:p>
            <a:r>
              <a:rPr lang="pl-PL" sz="1600" dirty="0">
                <a:latin typeface="Book Antiqua" pitchFamily="18" charset="0"/>
              </a:rPr>
              <a:t>Edward </a:t>
            </a:r>
            <a:r>
              <a:rPr lang="pl-PL" sz="1600" dirty="0" err="1">
                <a:latin typeface="Book Antiqua" pitchFamily="18" charset="0"/>
              </a:rPr>
              <a:t>Tybor</a:t>
            </a:r>
            <a:r>
              <a:rPr lang="pl-PL" sz="1600" dirty="0">
                <a:latin typeface="Book Antiqua" pitchFamily="18" charset="0"/>
              </a:rPr>
              <a:t> - Przewodniczący Rady Powiatu Tatrzańskiego </a:t>
            </a:r>
          </a:p>
          <a:p>
            <a:pPr>
              <a:buNone/>
            </a:pPr>
            <a:r>
              <a:rPr lang="pl-PL" sz="1600" b="1" dirty="0">
                <a:latin typeface="Book Antiqua" pitchFamily="18" charset="0"/>
              </a:rPr>
              <a:t>Wiceprzewodniczący Kapituły</a:t>
            </a:r>
          </a:p>
          <a:p>
            <a:r>
              <a:rPr lang="pl-PL" sz="1600" dirty="0">
                <a:latin typeface="Book Antiqua" pitchFamily="18" charset="0"/>
              </a:rPr>
              <a:t>Jerzy Andrzej </a:t>
            </a:r>
            <a:r>
              <a:rPr lang="pl-PL" sz="1600" dirty="0" err="1">
                <a:latin typeface="Book Antiqua" pitchFamily="18" charset="0"/>
              </a:rPr>
              <a:t>Laszczyk</a:t>
            </a:r>
            <a:r>
              <a:rPr lang="pl-PL" sz="1600" dirty="0">
                <a:latin typeface="Book Antiqua" pitchFamily="18" charset="0"/>
              </a:rPr>
              <a:t> - Członek Zarządu Powiatu Tatrzańskiego </a:t>
            </a:r>
          </a:p>
          <a:p>
            <a:pPr>
              <a:buNone/>
            </a:pPr>
            <a:r>
              <a:rPr lang="pl-PL" sz="1600" b="1" dirty="0">
                <a:latin typeface="Book Antiqua" pitchFamily="18" charset="0"/>
              </a:rPr>
              <a:t>Sekretarz Kapituły:</a:t>
            </a:r>
          </a:p>
          <a:p>
            <a:r>
              <a:rPr lang="pl-PL" sz="1600" dirty="0">
                <a:latin typeface="Book Antiqua" pitchFamily="18" charset="0"/>
              </a:rPr>
              <a:t>Helena Buńda </a:t>
            </a:r>
            <a:r>
              <a:rPr lang="pl-PL" sz="1600" dirty="0" smtClean="0">
                <a:latin typeface="Book Antiqua" pitchFamily="18" charset="0"/>
              </a:rPr>
              <a:t>–Dyrektor </a:t>
            </a:r>
            <a:r>
              <a:rPr lang="pl-PL" sz="1600" dirty="0">
                <a:latin typeface="Book Antiqua" pitchFamily="18" charset="0"/>
              </a:rPr>
              <a:t>Tatrzańskiej Agencji Rozwoju Promocji i Kultury </a:t>
            </a:r>
          </a:p>
          <a:p>
            <a:pPr>
              <a:buNone/>
            </a:pPr>
            <a:r>
              <a:rPr lang="pl-PL" sz="1600" b="1" dirty="0">
                <a:latin typeface="Book Antiqua" pitchFamily="18" charset="0"/>
              </a:rPr>
              <a:t>Członkowie Kapituły:</a:t>
            </a:r>
          </a:p>
          <a:p>
            <a:r>
              <a:rPr lang="pl-PL" sz="1600" dirty="0">
                <a:latin typeface="Book Antiqua" pitchFamily="18" charset="0"/>
              </a:rPr>
              <a:t>Edward Chyc - </a:t>
            </a:r>
            <a:r>
              <a:rPr lang="pl-PL" sz="1600" dirty="0" err="1">
                <a:latin typeface="Book Antiqua" pitchFamily="18" charset="0"/>
              </a:rPr>
              <a:t>Magdzin</a:t>
            </a:r>
            <a:r>
              <a:rPr lang="pl-PL" sz="1600" dirty="0">
                <a:latin typeface="Book Antiqua" pitchFamily="18" charset="0"/>
              </a:rPr>
              <a:t> -Przedstawiciel Cechu Rzemiosł </a:t>
            </a:r>
            <a:r>
              <a:rPr lang="pl-PL" sz="1600" dirty="0" smtClean="0">
                <a:latin typeface="Book Antiqua" pitchFamily="18" charset="0"/>
              </a:rPr>
              <a:t>Różnych</a:t>
            </a:r>
          </a:p>
          <a:p>
            <a:pPr>
              <a:buNone/>
            </a:pPr>
            <a:r>
              <a:rPr lang="pl-PL" sz="1600" dirty="0" smtClean="0">
                <a:latin typeface="Book Antiqua" pitchFamily="18" charset="0"/>
              </a:rPr>
              <a:t> </a:t>
            </a:r>
            <a:r>
              <a:rPr lang="pl-PL" sz="1600" dirty="0">
                <a:latin typeface="Book Antiqua" pitchFamily="18" charset="0"/>
              </a:rPr>
              <a:t>i Przedsiębiorczości </a:t>
            </a:r>
            <a:r>
              <a:rPr lang="pl-PL" sz="1600" dirty="0" smtClean="0">
                <a:latin typeface="Book Antiqua" pitchFamily="18" charset="0"/>
              </a:rPr>
              <a:t> </a:t>
            </a:r>
            <a:r>
              <a:rPr lang="pl-PL" sz="1600" dirty="0">
                <a:latin typeface="Book Antiqua" pitchFamily="18" charset="0"/>
              </a:rPr>
              <a:t>w Zakopanem </a:t>
            </a:r>
          </a:p>
          <a:p>
            <a:r>
              <a:rPr lang="pl-PL" sz="1600" dirty="0">
                <a:latin typeface="Book Antiqua" pitchFamily="18" charset="0"/>
              </a:rPr>
              <a:t>Anna Firas - Przedstawiciel Tatrzańskiego Centrum Gospodarczo- Turystycznego </a:t>
            </a:r>
            <a:r>
              <a:rPr lang="pl-PL" sz="1600" dirty="0" smtClean="0">
                <a:latin typeface="Book Antiqua" pitchFamily="18" charset="0"/>
              </a:rPr>
              <a:t> </a:t>
            </a:r>
          </a:p>
          <a:p>
            <a:pPr>
              <a:buNone/>
            </a:pPr>
            <a:r>
              <a:rPr lang="pl-PL" sz="1600" dirty="0" smtClean="0">
                <a:latin typeface="Book Antiqua" pitchFamily="18" charset="0"/>
              </a:rPr>
              <a:t>w </a:t>
            </a:r>
            <a:r>
              <a:rPr lang="pl-PL" sz="1600" dirty="0">
                <a:latin typeface="Book Antiqua" pitchFamily="18" charset="0"/>
              </a:rPr>
              <a:t>Zakopanem </a:t>
            </a:r>
          </a:p>
          <a:p>
            <a:r>
              <a:rPr lang="pl-PL" sz="1600" dirty="0">
                <a:latin typeface="Book Antiqua" pitchFamily="18" charset="0"/>
              </a:rPr>
              <a:t>Józefa </a:t>
            </a:r>
            <a:r>
              <a:rPr lang="pl-PL" sz="1600" dirty="0" err="1">
                <a:latin typeface="Book Antiqua" pitchFamily="18" charset="0"/>
              </a:rPr>
              <a:t>Kolbrecka</a:t>
            </a:r>
            <a:r>
              <a:rPr lang="pl-PL" sz="1600" dirty="0">
                <a:latin typeface="Book Antiqua" pitchFamily="18" charset="0"/>
              </a:rPr>
              <a:t> -Przedstawiciel Gminy Biały Dunajec - Członek Kapituły</a:t>
            </a:r>
          </a:p>
          <a:p>
            <a:r>
              <a:rPr lang="pl-PL" sz="1600" dirty="0">
                <a:latin typeface="Book Antiqua" pitchFamily="18" charset="0"/>
              </a:rPr>
              <a:t>Andrzej Skupień- Przedstawiciel Gminy Bukowina Tatrzańska</a:t>
            </a:r>
          </a:p>
          <a:p>
            <a:r>
              <a:rPr lang="pl-PL" sz="1600" dirty="0">
                <a:latin typeface="Book Antiqua" pitchFamily="18" charset="0"/>
              </a:rPr>
              <a:t>Małgorzata Karpiel -  Bzdyk  -Przedstawiciel Gminy Kościelisko </a:t>
            </a:r>
          </a:p>
          <a:p>
            <a:r>
              <a:rPr lang="pl-PL" sz="1600" dirty="0">
                <a:latin typeface="Book Antiqua" pitchFamily="18" charset="0"/>
              </a:rPr>
              <a:t>Andrzej Buńda -Przedstawiciel Gminy Poronin </a:t>
            </a:r>
          </a:p>
          <a:p>
            <a:r>
              <a:rPr lang="pl-PL" sz="1600" dirty="0">
                <a:latin typeface="Book Antiqua" pitchFamily="18" charset="0"/>
              </a:rPr>
              <a:t>Grzegorz Cisło -Przedstawiciel Gminy Miasta Zakopane </a:t>
            </a:r>
          </a:p>
          <a:p>
            <a:r>
              <a:rPr lang="pl-PL" sz="1600" dirty="0">
                <a:latin typeface="Book Antiqua" pitchFamily="18" charset="0"/>
              </a:rPr>
              <a:t>Anna Gąsiorowska -Przedstawiciel Tatrzańskiej Izby Gospodarczej w Zakopanem </a:t>
            </a:r>
          </a:p>
          <a:p>
            <a:endParaRPr lang="pl-PL"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1143000"/>
          </a:xfrm>
        </p:spPr>
        <p:txBody>
          <a:bodyPr>
            <a:normAutofit fontScale="90000"/>
          </a:bodyPr>
          <a:lstStyle/>
          <a:p>
            <a:r>
              <a:rPr lang="pl-PL" dirty="0" smtClean="0">
                <a:latin typeface="Book Antiqua" pitchFamily="18" charset="0"/>
              </a:rPr>
              <a:t/>
            </a:r>
            <a:br>
              <a:rPr lang="pl-PL" dirty="0" smtClean="0">
                <a:latin typeface="Book Antiqua" pitchFamily="18" charset="0"/>
              </a:rPr>
            </a:br>
            <a:r>
              <a:rPr lang="pl-PL" dirty="0" smtClean="0">
                <a:latin typeface="Book Antiqua" pitchFamily="18" charset="0"/>
              </a:rPr>
              <a:t>Nominowani do Marki</a:t>
            </a:r>
            <a:br>
              <a:rPr lang="pl-PL" dirty="0" smtClean="0">
                <a:latin typeface="Book Antiqua" pitchFamily="18" charset="0"/>
              </a:rPr>
            </a:br>
            <a:r>
              <a:rPr lang="pl-PL" dirty="0" smtClean="0">
                <a:latin typeface="Book Antiqua" pitchFamily="18" charset="0"/>
              </a:rPr>
              <a:t> Tatrzańskiej 2016:</a:t>
            </a:r>
            <a:endParaRPr lang="pl-PL" dirty="0">
              <a:latin typeface="Book Antiqua" pitchFamily="18" charset="0"/>
            </a:endParaRPr>
          </a:p>
        </p:txBody>
      </p:sp>
      <p:sp>
        <p:nvSpPr>
          <p:cNvPr id="3" name="Symbol zastępczy zawartości 2"/>
          <p:cNvSpPr>
            <a:spLocks noGrp="1"/>
          </p:cNvSpPr>
          <p:nvPr>
            <p:ph idx="1"/>
          </p:nvPr>
        </p:nvSpPr>
        <p:spPr>
          <a:xfrm>
            <a:off x="395536" y="1772816"/>
            <a:ext cx="8496944" cy="4525963"/>
          </a:xfrm>
        </p:spPr>
        <p:txBody>
          <a:bodyPr>
            <a:normAutofit fontScale="25000" lnSpcReduction="20000"/>
          </a:bodyPr>
          <a:lstStyle/>
          <a:p>
            <a:pPr>
              <a:buNone/>
            </a:pPr>
            <a:r>
              <a:rPr lang="pl-PL" dirty="0"/>
              <a:t> </a:t>
            </a:r>
          </a:p>
          <a:p>
            <a:pPr marL="514350" lvl="0" indent="-514350">
              <a:buFont typeface="+mj-lt"/>
              <a:buAutoNum type="arabicPeriod"/>
            </a:pPr>
            <a:r>
              <a:rPr lang="pl-PL" sz="6400" dirty="0" smtClean="0">
                <a:latin typeface="Book Antiqua" pitchFamily="18" charset="0"/>
              </a:rPr>
              <a:t>Chleb </a:t>
            </a:r>
            <a:r>
              <a:rPr lang="pl-PL" sz="6400" dirty="0">
                <a:latin typeface="Book Antiqua" pitchFamily="18" charset="0"/>
              </a:rPr>
              <a:t>gazdowski produkowany przez </a:t>
            </a:r>
            <a:r>
              <a:rPr lang="pl-PL" sz="6400" dirty="0" smtClean="0">
                <a:latin typeface="Book Antiqua" pitchFamily="18" charset="0"/>
              </a:rPr>
              <a:t>piekarnię </a:t>
            </a:r>
            <a:r>
              <a:rPr lang="pl-PL" sz="6400" dirty="0">
                <a:latin typeface="Book Antiqua" pitchFamily="18" charset="0"/>
              </a:rPr>
              <a:t>„Karpiel” </a:t>
            </a:r>
          </a:p>
          <a:p>
            <a:pPr marL="514350" lvl="0" indent="-514350">
              <a:buFont typeface="+mj-lt"/>
              <a:buAutoNum type="arabicPeriod"/>
            </a:pPr>
            <a:r>
              <a:rPr lang="pl-PL" sz="6400" dirty="0">
                <a:latin typeface="Book Antiqua" pitchFamily="18" charset="0"/>
              </a:rPr>
              <a:t>Nalewka Tatrzańska- </a:t>
            </a:r>
            <a:r>
              <a:rPr lang="pl-PL" sz="6400" dirty="0" err="1" smtClean="0">
                <a:latin typeface="Book Antiqua" pitchFamily="18" charset="0"/>
              </a:rPr>
              <a:t>Litworówka</a:t>
            </a:r>
            <a:r>
              <a:rPr lang="pl-PL" sz="6400" dirty="0" smtClean="0">
                <a:latin typeface="Book Antiqua" pitchFamily="18" charset="0"/>
              </a:rPr>
              <a:t> F.H.U. „U BAFII ” Anita </a:t>
            </a:r>
            <a:r>
              <a:rPr lang="pl-PL" sz="6400" dirty="0" err="1" smtClean="0">
                <a:latin typeface="Book Antiqua" pitchFamily="18" charset="0"/>
              </a:rPr>
              <a:t>Bafia</a:t>
            </a:r>
            <a:endParaRPr lang="pl-PL" sz="6400" dirty="0">
              <a:latin typeface="Book Antiqua" pitchFamily="18" charset="0"/>
            </a:endParaRPr>
          </a:p>
          <a:p>
            <a:pPr marL="514350" lvl="0" indent="-514350">
              <a:buFont typeface="+mj-lt"/>
              <a:buAutoNum type="arabicPeriod"/>
            </a:pPr>
            <a:r>
              <a:rPr lang="pl-PL" sz="6400" dirty="0">
                <a:latin typeface="Book Antiqua" pitchFamily="18" charset="0"/>
              </a:rPr>
              <a:t>Stanisław </a:t>
            </a:r>
            <a:r>
              <a:rPr lang="pl-PL" sz="6400" dirty="0" smtClean="0">
                <a:latin typeface="Book Antiqua" pitchFamily="18" charset="0"/>
              </a:rPr>
              <a:t>Łukaszczyk- </a:t>
            </a:r>
            <a:r>
              <a:rPr lang="pl-PL" sz="6400" dirty="0" err="1">
                <a:latin typeface="Book Antiqua" pitchFamily="18" charset="0"/>
              </a:rPr>
              <a:t>Cibiorz</a:t>
            </a:r>
            <a:r>
              <a:rPr lang="pl-PL" sz="6400" dirty="0">
                <a:latin typeface="Book Antiqua" pitchFamily="18" charset="0"/>
              </a:rPr>
              <a:t>- twórca </a:t>
            </a:r>
            <a:r>
              <a:rPr lang="pl-PL" sz="6400" dirty="0" err="1">
                <a:latin typeface="Book Antiqua" pitchFamily="18" charset="0"/>
              </a:rPr>
              <a:t>ludowy</a:t>
            </a:r>
            <a:r>
              <a:rPr lang="pl-PL" sz="6400" dirty="0">
                <a:latin typeface="Book Antiqua" pitchFamily="18" charset="0"/>
              </a:rPr>
              <a:t> wykonujący galanterię skórzaną</a:t>
            </a:r>
          </a:p>
          <a:p>
            <a:pPr marL="514350" lvl="0" indent="-514350">
              <a:buFont typeface="+mj-lt"/>
              <a:buAutoNum type="arabicPeriod"/>
            </a:pPr>
            <a:r>
              <a:rPr lang="pl-PL" sz="6400" dirty="0">
                <a:latin typeface="Book Antiqua" pitchFamily="18" charset="0"/>
              </a:rPr>
              <a:t>Andrzej Bukowski- twórca </a:t>
            </a:r>
            <a:r>
              <a:rPr lang="pl-PL" sz="6400" dirty="0" err="1">
                <a:latin typeface="Book Antiqua" pitchFamily="18" charset="0"/>
              </a:rPr>
              <a:t>ludowy</a:t>
            </a:r>
            <a:r>
              <a:rPr lang="pl-PL" sz="6400" dirty="0">
                <a:latin typeface="Book Antiqua" pitchFamily="18" charset="0"/>
              </a:rPr>
              <a:t> w dziedzinie metaloplastyki</a:t>
            </a:r>
          </a:p>
          <a:p>
            <a:pPr marL="514350" lvl="0" indent="-514350">
              <a:buFont typeface="+mj-lt"/>
              <a:buAutoNum type="arabicPeriod"/>
            </a:pPr>
            <a:r>
              <a:rPr lang="pl-PL" sz="6400" dirty="0">
                <a:latin typeface="Book Antiqua" pitchFamily="18" charset="0"/>
              </a:rPr>
              <a:t>Stanisław Mateja- usługi krawieckie ze specjalnością </a:t>
            </a:r>
            <a:r>
              <a:rPr lang="pl-PL" sz="6400" dirty="0" smtClean="0">
                <a:latin typeface="Book Antiqua" pitchFamily="18" charset="0"/>
              </a:rPr>
              <a:t>regionalną</a:t>
            </a:r>
            <a:endParaRPr lang="pl-PL" sz="6400" dirty="0">
              <a:latin typeface="Book Antiqua" pitchFamily="18" charset="0"/>
            </a:endParaRPr>
          </a:p>
          <a:p>
            <a:pPr marL="514350" lvl="0" indent="-514350">
              <a:buFont typeface="+mj-lt"/>
              <a:buAutoNum type="arabicPeriod"/>
            </a:pPr>
            <a:r>
              <a:rPr lang="pl-PL" sz="6400" dirty="0">
                <a:latin typeface="Book Antiqua" pitchFamily="18" charset="0"/>
              </a:rPr>
              <a:t>Tadeusz Miętus- zajmuje się rzeźbą, płaskorzeźbą </a:t>
            </a:r>
          </a:p>
          <a:p>
            <a:pPr marL="514350" lvl="0" indent="-514350">
              <a:buFont typeface="+mj-lt"/>
              <a:buAutoNum type="arabicPeriod"/>
            </a:pPr>
            <a:r>
              <a:rPr lang="pl-PL" sz="6400" dirty="0" smtClean="0">
                <a:latin typeface="Book Antiqua" pitchFamily="18" charset="0"/>
              </a:rPr>
              <a:t>Andrzej Stasik –Złóbcoki (ludowy instrument muzyczny , charakterystyczny dla Podhala)</a:t>
            </a:r>
            <a:endParaRPr lang="pl-PL" sz="6400" dirty="0">
              <a:latin typeface="Book Antiqua" pitchFamily="18" charset="0"/>
            </a:endParaRPr>
          </a:p>
          <a:p>
            <a:pPr marL="514350" lvl="0" indent="-514350">
              <a:buFont typeface="+mj-lt"/>
              <a:buAutoNum type="arabicPeriod"/>
            </a:pPr>
            <a:r>
              <a:rPr lang="pl-PL" sz="6400" dirty="0">
                <a:latin typeface="Book Antiqua" pitchFamily="18" charset="0"/>
              </a:rPr>
              <a:t>Sekcja Fiakierska- Związek Podhalan Oddział Zakopane</a:t>
            </a:r>
          </a:p>
          <a:p>
            <a:pPr marL="514350" lvl="0" indent="-514350">
              <a:buFont typeface="+mj-lt"/>
              <a:buAutoNum type="arabicPeriod"/>
            </a:pPr>
            <a:r>
              <a:rPr lang="pl-PL" sz="6400" dirty="0">
                <a:latin typeface="Book Antiqua" pitchFamily="18" charset="0"/>
              </a:rPr>
              <a:t>Usługa gastronomiczna świadczona w zabytkowym </a:t>
            </a:r>
            <a:r>
              <a:rPr lang="pl-PL" sz="6400" dirty="0" smtClean="0">
                <a:latin typeface="Book Antiqua" pitchFamily="18" charset="0"/>
              </a:rPr>
              <a:t>budynku wybudowanym </a:t>
            </a:r>
          </a:p>
          <a:p>
            <a:pPr marL="720000" lvl="0" indent="-720000">
              <a:buNone/>
            </a:pPr>
            <a:r>
              <a:rPr lang="pl-PL" sz="6400" dirty="0" smtClean="0">
                <a:latin typeface="Book Antiqua" pitchFamily="18" charset="0"/>
              </a:rPr>
              <a:t>          w stylu zakopiańskim o nazwie Willa „Nowa”, który został odrestaurowany </a:t>
            </a:r>
          </a:p>
          <a:p>
            <a:pPr marL="720000" lvl="0" indent="-720000">
              <a:buNone/>
            </a:pPr>
            <a:r>
              <a:rPr lang="pl-PL" sz="6400" dirty="0" smtClean="0">
                <a:latin typeface="Book Antiqua" pitchFamily="18" charset="0"/>
              </a:rPr>
              <a:t>           i </a:t>
            </a:r>
            <a:r>
              <a:rPr lang="pl-PL" sz="6400" dirty="0">
                <a:latin typeface="Book Antiqua" pitchFamily="18" charset="0"/>
              </a:rPr>
              <a:t>zmodernizowany w „Villę </a:t>
            </a:r>
            <a:r>
              <a:rPr lang="pl-PL" sz="6400" dirty="0" err="1">
                <a:latin typeface="Book Antiqua" pitchFamily="18" charset="0"/>
              </a:rPr>
              <a:t>Toscana</a:t>
            </a:r>
            <a:r>
              <a:rPr lang="pl-PL" sz="6400" dirty="0">
                <a:latin typeface="Book Antiqua" pitchFamily="18" charset="0"/>
              </a:rPr>
              <a:t>”.</a:t>
            </a:r>
          </a:p>
          <a:p>
            <a:pPr marL="514800" lvl="0" indent="-514800">
              <a:buSzPct val="100000"/>
              <a:buFont typeface="+mj-lt"/>
              <a:buAutoNum type="arabicPeriod" startAt="10"/>
            </a:pPr>
            <a:r>
              <a:rPr lang="pl-PL" sz="6400" dirty="0" smtClean="0">
                <a:latin typeface="Book Antiqua" pitchFamily="18" charset="0"/>
              </a:rPr>
              <a:t>Usługi </a:t>
            </a:r>
            <a:r>
              <a:rPr lang="pl-PL" sz="6400" dirty="0">
                <a:latin typeface="Book Antiqua" pitchFamily="18" charset="0"/>
              </a:rPr>
              <a:t>noclegowe i gastronomiczne w „Gazdówce Pod Lasem” </a:t>
            </a:r>
          </a:p>
          <a:p>
            <a:pPr marL="514800" lvl="0" indent="-514800">
              <a:buSzPct val="100000"/>
              <a:buFont typeface="+mj-lt"/>
              <a:buAutoNum type="arabicPeriod" startAt="10"/>
            </a:pPr>
            <a:r>
              <a:rPr lang="pl-PL" sz="6400" dirty="0" smtClean="0">
                <a:latin typeface="Book Antiqua" pitchFamily="18" charset="0"/>
              </a:rPr>
              <a:t>Stanisław Topór - Usługi </a:t>
            </a:r>
            <a:r>
              <a:rPr lang="pl-PL" sz="6400" dirty="0">
                <a:latin typeface="Book Antiqua" pitchFamily="18" charset="0"/>
              </a:rPr>
              <a:t>stolarskie </a:t>
            </a:r>
            <a:r>
              <a:rPr lang="pl-PL" sz="6400" dirty="0" smtClean="0">
                <a:latin typeface="Book Antiqua" pitchFamily="18" charset="0"/>
              </a:rPr>
              <a:t>remontowe - </a:t>
            </a:r>
            <a:r>
              <a:rPr lang="pl-PL" sz="6400" dirty="0">
                <a:latin typeface="Book Antiqua" pitchFamily="18" charset="0"/>
              </a:rPr>
              <a:t>budowlane</a:t>
            </a:r>
          </a:p>
          <a:p>
            <a:pPr marL="514800" lvl="0" indent="-514800">
              <a:buSzPct val="100000"/>
              <a:buFont typeface="+mj-lt"/>
              <a:buAutoNum type="arabicPeriod" startAt="10"/>
            </a:pPr>
            <a:r>
              <a:rPr lang="pl-PL" sz="6400" dirty="0">
                <a:latin typeface="Book Antiqua" pitchFamily="18" charset="0"/>
              </a:rPr>
              <a:t>Usługi w zakresie stolarstwa artystycznego Edward Staszel</a:t>
            </a:r>
          </a:p>
          <a:p>
            <a:pPr marL="514800" lvl="0" indent="-514800">
              <a:buSzPct val="100000"/>
              <a:buFont typeface="+mj-lt"/>
              <a:buAutoNum type="arabicPeriod" startAt="10"/>
            </a:pPr>
            <a:r>
              <a:rPr lang="pl-PL" sz="6400" dirty="0">
                <a:latin typeface="Book Antiqua" pitchFamily="18" charset="0"/>
              </a:rPr>
              <a:t>Gościniec Góralski Dwór- Kościelisko</a:t>
            </a:r>
          </a:p>
          <a:p>
            <a:pPr marL="514800" lvl="0" indent="-514800">
              <a:buSzPct val="100000"/>
              <a:buFont typeface="+mj-lt"/>
              <a:buAutoNum type="arabicPeriod" startAt="10"/>
            </a:pPr>
            <a:r>
              <a:rPr lang="pl-PL" sz="6400" dirty="0">
                <a:latin typeface="Book Antiqua" pitchFamily="18" charset="0"/>
              </a:rPr>
              <a:t>Villa </a:t>
            </a:r>
            <a:r>
              <a:rPr lang="pl-PL" sz="6400" dirty="0" smtClean="0">
                <a:latin typeface="Book Antiqua" pitchFamily="18" charset="0"/>
              </a:rPr>
              <a:t>„</a:t>
            </a:r>
            <a:r>
              <a:rPr lang="pl-PL" sz="6400" dirty="0" err="1" smtClean="0">
                <a:latin typeface="Book Antiqua" pitchFamily="18" charset="0"/>
              </a:rPr>
              <a:t>Miodula</a:t>
            </a:r>
            <a:r>
              <a:rPr lang="pl-PL" sz="6400" dirty="0" smtClean="0">
                <a:latin typeface="Book Antiqua" pitchFamily="18" charset="0"/>
              </a:rPr>
              <a:t>”</a:t>
            </a:r>
            <a:endParaRPr lang="pl-PL" sz="6400" dirty="0">
              <a:latin typeface="Book Antiqua" pitchFamily="18" charset="0"/>
            </a:endParaRPr>
          </a:p>
          <a:p>
            <a:pPr marL="514800" lvl="0" indent="-514800">
              <a:buSzPct val="100000"/>
              <a:buFont typeface="+mj-lt"/>
              <a:buAutoNum type="arabicPeriod" startAt="10"/>
            </a:pPr>
            <a:r>
              <a:rPr lang="pl-PL" sz="6400" dirty="0">
                <a:latin typeface="Book Antiqua" pitchFamily="18" charset="0"/>
              </a:rPr>
              <a:t>Stacja Narciarska SUCHE</a:t>
            </a:r>
          </a:p>
          <a:p>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latin typeface="Book Antiqua" pitchFamily="18" charset="0"/>
              </a:rPr>
              <a:t>ZWYCIĘZCAMI</a:t>
            </a:r>
            <a:endParaRPr lang="pl-PL" dirty="0"/>
          </a:p>
        </p:txBody>
      </p:sp>
      <p:sp>
        <p:nvSpPr>
          <p:cNvPr id="3" name="Symbol zastępczy zawartości 2"/>
          <p:cNvSpPr>
            <a:spLocks noGrp="1"/>
          </p:cNvSpPr>
          <p:nvPr>
            <p:ph idx="1"/>
          </p:nvPr>
        </p:nvSpPr>
        <p:spPr/>
        <p:txBody>
          <a:bodyPr>
            <a:normAutofit lnSpcReduction="10000"/>
          </a:bodyPr>
          <a:lstStyle/>
          <a:p>
            <a:pPr algn="ctr">
              <a:buFontTx/>
              <a:buNone/>
            </a:pPr>
            <a:r>
              <a:rPr lang="pl-PL" sz="4400" b="1" dirty="0" smtClean="0">
                <a:latin typeface="Book Antiqua" pitchFamily="18" charset="0"/>
              </a:rPr>
              <a:t>I</a:t>
            </a:r>
          </a:p>
          <a:p>
            <a:pPr algn="ctr">
              <a:buFontTx/>
              <a:buNone/>
            </a:pPr>
            <a:r>
              <a:rPr lang="pl-PL" sz="4400" b="1" dirty="0" smtClean="0">
                <a:latin typeface="Book Antiqua" pitchFamily="18" charset="0"/>
              </a:rPr>
              <a:t> KATEGORII</a:t>
            </a:r>
          </a:p>
          <a:p>
            <a:pPr algn="ctr">
              <a:buFontTx/>
              <a:buNone/>
            </a:pPr>
            <a:r>
              <a:rPr lang="pl-PL" sz="4400" b="1" dirty="0" smtClean="0">
                <a:latin typeface="Book Antiqua" pitchFamily="18" charset="0"/>
              </a:rPr>
              <a:t>DLA </a:t>
            </a:r>
          </a:p>
          <a:p>
            <a:pPr algn="ctr">
              <a:buFontTx/>
              <a:buNone/>
            </a:pPr>
            <a:r>
              <a:rPr lang="pl-PL" sz="4400" b="1" dirty="0" smtClean="0">
                <a:latin typeface="Book Antiqua" pitchFamily="18" charset="0"/>
              </a:rPr>
              <a:t>ARTYKUŁÓW SPOŻYWCZYCH</a:t>
            </a:r>
          </a:p>
          <a:p>
            <a:pPr algn="ctr">
              <a:buFontTx/>
              <a:buNone/>
            </a:pPr>
            <a:r>
              <a:rPr lang="pl-PL" sz="4400" b="1" dirty="0" smtClean="0">
                <a:latin typeface="Book Antiqua" pitchFamily="18" charset="0"/>
              </a:rPr>
              <a:t>ZOSTALI</a:t>
            </a:r>
          </a:p>
          <a:p>
            <a:pPr>
              <a:buNone/>
            </a:pP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Book Antiqua" pitchFamily="18" charset="0"/>
              </a:rPr>
              <a:t>Chleb</a:t>
            </a:r>
            <a:r>
              <a:rPr lang="pl-PL" dirty="0">
                <a:latin typeface="Book Antiqua" pitchFamily="18" charset="0"/>
              </a:rPr>
              <a:t> </a:t>
            </a:r>
            <a:r>
              <a:rPr lang="pl-PL" dirty="0" smtClean="0">
                <a:latin typeface="Book Antiqua" pitchFamily="18" charset="0"/>
              </a:rPr>
              <a:t>gazdowski – </a:t>
            </a:r>
            <a:br>
              <a:rPr lang="pl-PL" dirty="0" smtClean="0">
                <a:latin typeface="Book Antiqua" pitchFamily="18" charset="0"/>
              </a:rPr>
            </a:br>
            <a:r>
              <a:rPr lang="pl-PL" dirty="0" smtClean="0">
                <a:latin typeface="Book Antiqua" pitchFamily="18" charset="0"/>
              </a:rPr>
              <a:t>F.P.H. „KARPIEL”</a:t>
            </a:r>
            <a:endParaRPr lang="pl-PL" dirty="0">
              <a:latin typeface="Book Antiqua" pitchFamily="18" charset="0"/>
            </a:endParaRPr>
          </a:p>
        </p:txBody>
      </p:sp>
      <p:pic>
        <p:nvPicPr>
          <p:cNvPr id="4" name="Symbol zastępczy zawartości 3" descr="Znalezione obrazy dla zapytania piekarnia karpiel"/>
          <p:cNvPicPr>
            <a:picLocks noGrp="1"/>
          </p:cNvPicPr>
          <p:nvPr>
            <p:ph idx="1"/>
          </p:nvPr>
        </p:nvPicPr>
        <p:blipFill>
          <a:blip r:embed="rId2" cstate="print"/>
          <a:srcRect/>
          <a:stretch>
            <a:fillRect/>
          </a:stretch>
        </p:blipFill>
        <p:spPr bwMode="auto">
          <a:xfrm>
            <a:off x="1259632" y="1988840"/>
            <a:ext cx="6264696" cy="3744416"/>
          </a:xfrm>
          <a:prstGeom prst="rect">
            <a:avLst/>
          </a:prstGeom>
          <a:noFill/>
          <a:ln w="12700">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Znalezione obrazy dla zapytania piekarnia karpiel"/>
          <p:cNvPicPr/>
          <p:nvPr/>
        </p:nvPicPr>
        <p:blipFill>
          <a:blip r:embed="rId2" cstate="print"/>
          <a:srcRect/>
          <a:stretch>
            <a:fillRect/>
          </a:stretch>
        </p:blipFill>
        <p:spPr bwMode="auto">
          <a:xfrm>
            <a:off x="3203848" y="0"/>
            <a:ext cx="2016224" cy="134076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 name="Symbol zastępczy zawartości 2"/>
          <p:cNvSpPr>
            <a:spLocks noGrp="1"/>
          </p:cNvSpPr>
          <p:nvPr>
            <p:ph idx="1"/>
          </p:nvPr>
        </p:nvSpPr>
        <p:spPr>
          <a:xfrm>
            <a:off x="1043608" y="548680"/>
            <a:ext cx="6840760" cy="5832648"/>
          </a:xfrm>
        </p:spPr>
        <p:txBody>
          <a:bodyPr>
            <a:normAutofit/>
          </a:bodyPr>
          <a:lstStyle/>
          <a:p>
            <a:pPr algn="ctr">
              <a:buNone/>
            </a:pPr>
            <a:endParaRPr lang="pl-PL" sz="2000" dirty="0" smtClean="0">
              <a:latin typeface="Book Antiqua" pitchFamily="18" charset="0"/>
            </a:endParaRPr>
          </a:p>
          <a:p>
            <a:pPr algn="ctr">
              <a:buNone/>
            </a:pPr>
            <a:endParaRPr lang="pl-PL" sz="2000" dirty="0" smtClean="0">
              <a:latin typeface="Book Antiqua" pitchFamily="18" charset="0"/>
            </a:endParaRPr>
          </a:p>
          <a:p>
            <a:pPr algn="ctr">
              <a:buNone/>
            </a:pPr>
            <a:r>
              <a:rPr lang="pl-PL" sz="2000" dirty="0" smtClean="0">
                <a:latin typeface="Book Antiqua" pitchFamily="18" charset="0"/>
              </a:rPr>
              <a:t>F.P.H</a:t>
            </a:r>
            <a:r>
              <a:rPr lang="pl-PL" sz="2000" dirty="0">
                <a:latin typeface="Book Antiqua" pitchFamily="18" charset="0"/>
              </a:rPr>
              <a:t>. „KARPIEL” </a:t>
            </a:r>
            <a:r>
              <a:rPr lang="pl-PL" sz="2000" dirty="0" err="1">
                <a:latin typeface="Book Antiqua" pitchFamily="18" charset="0"/>
              </a:rPr>
              <a:t>s.c</a:t>
            </a:r>
            <a:r>
              <a:rPr lang="pl-PL" sz="2000" dirty="0">
                <a:latin typeface="Book Antiqua" pitchFamily="18" charset="0"/>
              </a:rPr>
              <a:t>. Andrzej Karpiel, Jakub Karpiel. Piekarnia KARPIEL jest firmą rodzinną, działającą od 2000 roku na terenie Podhala</a:t>
            </a:r>
            <a:r>
              <a:rPr lang="pl-PL" sz="2000" dirty="0" smtClean="0">
                <a:latin typeface="Book Antiqua" pitchFamily="18" charset="0"/>
              </a:rPr>
              <a:t>,</a:t>
            </a:r>
          </a:p>
          <a:p>
            <a:pPr algn="ctr">
              <a:buNone/>
            </a:pPr>
            <a:r>
              <a:rPr lang="pl-PL" sz="2000" dirty="0" smtClean="0">
                <a:latin typeface="Book Antiqua" pitchFamily="18" charset="0"/>
              </a:rPr>
              <a:t> </a:t>
            </a:r>
            <a:r>
              <a:rPr lang="pl-PL" sz="2000" dirty="0">
                <a:latin typeface="Book Antiqua" pitchFamily="18" charset="0"/>
              </a:rPr>
              <a:t>w której kultywuje </a:t>
            </a:r>
            <a:r>
              <a:rPr lang="pl-PL" sz="2000" dirty="0" smtClean="0">
                <a:latin typeface="Book Antiqua" pitchFamily="18" charset="0"/>
              </a:rPr>
              <a:t> się bogatą </a:t>
            </a:r>
            <a:r>
              <a:rPr lang="pl-PL" sz="2000" dirty="0">
                <a:latin typeface="Book Antiqua" pitchFamily="18" charset="0"/>
              </a:rPr>
              <a:t>polską tradycję wypieków pieczywa. Opiera się ona  na trzech filarach:  wiedzy, czasie i doskonałej mące</a:t>
            </a:r>
            <a:r>
              <a:rPr lang="pl-PL" sz="2000" dirty="0" smtClean="0">
                <a:latin typeface="Book Antiqua" pitchFamily="18" charset="0"/>
              </a:rPr>
              <a:t>. Na </a:t>
            </a:r>
            <a:r>
              <a:rPr lang="pl-PL" sz="2000" dirty="0">
                <a:latin typeface="Book Antiqua" pitchFamily="18" charset="0"/>
              </a:rPr>
              <a:t>szczególne wyróżnienie zasługuje Chleb Gazdowski, produkowany w bochenkach 0,5 kg lub 1 </a:t>
            </a:r>
            <a:r>
              <a:rPr lang="pl-PL" sz="2000" dirty="0" err="1">
                <a:latin typeface="Book Antiqua" pitchFamily="18" charset="0"/>
              </a:rPr>
              <a:t>kg</a:t>
            </a:r>
            <a:r>
              <a:rPr lang="pl-PL" sz="2000" dirty="0">
                <a:latin typeface="Book Antiqua" pitchFamily="18" charset="0"/>
              </a:rPr>
              <a:t>. Ma unikatowy smak a  receptura jest ściśle strzeżona – </a:t>
            </a:r>
            <a:r>
              <a:rPr lang="pl-PL" sz="2000" dirty="0" smtClean="0">
                <a:latin typeface="Book Antiqua" pitchFamily="18" charset="0"/>
              </a:rPr>
              <a:t>produkt </a:t>
            </a:r>
            <a:r>
              <a:rPr lang="pl-PL" sz="2000" dirty="0">
                <a:latin typeface="Book Antiqua" pitchFamily="18" charset="0"/>
              </a:rPr>
              <a:t>powstaje </a:t>
            </a:r>
            <a:endParaRPr lang="pl-PL" sz="2000" dirty="0" smtClean="0">
              <a:latin typeface="Book Antiqua" pitchFamily="18" charset="0"/>
            </a:endParaRPr>
          </a:p>
          <a:p>
            <a:pPr algn="ctr">
              <a:buNone/>
            </a:pPr>
            <a:r>
              <a:rPr lang="pl-PL" sz="2000" dirty="0" smtClean="0">
                <a:latin typeface="Book Antiqua" pitchFamily="18" charset="0"/>
              </a:rPr>
              <a:t>na naturalnym</a:t>
            </a:r>
          </a:p>
          <a:p>
            <a:pPr algn="ctr">
              <a:buNone/>
            </a:pPr>
            <a:r>
              <a:rPr lang="pl-PL" sz="2000" dirty="0" smtClean="0">
                <a:latin typeface="Book Antiqua" pitchFamily="18" charset="0"/>
              </a:rPr>
              <a:t> </a:t>
            </a:r>
            <a:r>
              <a:rPr lang="pl-PL" sz="2000" dirty="0">
                <a:latin typeface="Book Antiqua" pitchFamily="18" charset="0"/>
              </a:rPr>
              <a:t>zakwasie, zawiera </a:t>
            </a:r>
            <a:r>
              <a:rPr lang="pl-PL" sz="2000" dirty="0" smtClean="0">
                <a:latin typeface="Book Antiqua" pitchFamily="18" charset="0"/>
              </a:rPr>
              <a:t>rozmrożone </a:t>
            </a:r>
            <a:r>
              <a:rPr lang="pl-PL" sz="2000" dirty="0">
                <a:latin typeface="Book Antiqua" pitchFamily="18" charset="0"/>
              </a:rPr>
              <a:t>bakterie kwasu </a:t>
            </a:r>
            <a:r>
              <a:rPr lang="pl-PL" sz="2000" dirty="0" smtClean="0">
                <a:latin typeface="Book Antiqua" pitchFamily="18" charset="0"/>
              </a:rPr>
              <a:t>mlekowego, </a:t>
            </a:r>
            <a:r>
              <a:rPr lang="pl-PL" sz="2000" dirty="0">
                <a:latin typeface="Book Antiqua" pitchFamily="18" charset="0"/>
              </a:rPr>
              <a:t>krystaliczną </a:t>
            </a:r>
            <a:r>
              <a:rPr lang="pl-PL" sz="2000" dirty="0" smtClean="0">
                <a:latin typeface="Book Antiqua" pitchFamily="18" charset="0"/>
              </a:rPr>
              <a:t>czystą </a:t>
            </a:r>
            <a:r>
              <a:rPr lang="pl-PL" sz="2000" dirty="0">
                <a:latin typeface="Book Antiqua" pitchFamily="18" charset="0"/>
              </a:rPr>
              <a:t>wodę oraz najlepszą mąkę. Okrągły Chleb Gazdowski posiada chrupiącą skórkę, piękny zapach </a:t>
            </a:r>
            <a:endParaRPr lang="pl-PL" sz="2000" dirty="0" smtClean="0">
              <a:latin typeface="Book Antiqua" pitchFamily="18" charset="0"/>
            </a:endParaRPr>
          </a:p>
          <a:p>
            <a:pPr algn="ctr">
              <a:buNone/>
            </a:pPr>
            <a:r>
              <a:rPr lang="pl-PL" sz="2000" dirty="0" smtClean="0">
                <a:latin typeface="Book Antiqua" pitchFamily="18" charset="0"/>
              </a:rPr>
              <a:t> </a:t>
            </a:r>
            <a:r>
              <a:rPr lang="pl-PL" sz="2000" dirty="0">
                <a:latin typeface="Book Antiqua" pitchFamily="18" charset="0"/>
              </a:rPr>
              <a:t>i wyjątkowy smak . </a:t>
            </a:r>
            <a:endParaRPr lang="pl-PL" sz="2000" dirty="0" smtClean="0">
              <a:latin typeface="Book Antiqua" pitchFamily="18" charset="0"/>
            </a:endParaRPr>
          </a:p>
          <a:p>
            <a:endParaRPr lang="pl-PL" sz="2000" dirty="0">
              <a:latin typeface="Book Antiq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http://www.nalewkatatrzanska.pl/sites/default/files/litworowka_2016.jpg"/>
          <p:cNvPicPr/>
          <p:nvPr/>
        </p:nvPicPr>
        <p:blipFill>
          <a:blip r:embed="rId2" cstate="print"/>
          <a:srcRect/>
          <a:stretch>
            <a:fillRect/>
          </a:stretch>
        </p:blipFill>
        <p:spPr bwMode="auto">
          <a:xfrm>
            <a:off x="1979712" y="1916832"/>
            <a:ext cx="1046187" cy="4314825"/>
          </a:xfrm>
          <a:prstGeom prst="rect">
            <a:avLst/>
          </a:prstGeom>
          <a:noFill/>
          <a:ln w="9525">
            <a:noFill/>
            <a:miter lim="800000"/>
            <a:headEnd/>
            <a:tailEnd/>
          </a:ln>
        </p:spPr>
      </p:pic>
      <p:sp>
        <p:nvSpPr>
          <p:cNvPr id="2" name="Tytuł 1"/>
          <p:cNvSpPr>
            <a:spLocks noGrp="1"/>
          </p:cNvSpPr>
          <p:nvPr>
            <p:ph type="title"/>
          </p:nvPr>
        </p:nvSpPr>
        <p:spPr/>
        <p:txBody>
          <a:bodyPr>
            <a:normAutofit fontScale="90000"/>
          </a:bodyPr>
          <a:lstStyle/>
          <a:p>
            <a:r>
              <a:rPr lang="pl-PL" dirty="0" smtClean="0"/>
              <a:t/>
            </a:r>
            <a:br>
              <a:rPr lang="pl-PL" dirty="0" smtClean="0"/>
            </a:br>
            <a:r>
              <a:rPr lang="pl-PL" dirty="0" smtClean="0">
                <a:latin typeface="Book Antiqua" pitchFamily="18" charset="0"/>
              </a:rPr>
              <a:t>Nalewka Tatrzańska </a:t>
            </a:r>
            <a:br>
              <a:rPr lang="pl-PL" dirty="0" smtClean="0">
                <a:latin typeface="Book Antiqua" pitchFamily="18" charset="0"/>
              </a:rPr>
            </a:br>
            <a:r>
              <a:rPr lang="pl-PL" dirty="0" err="1" smtClean="0">
                <a:latin typeface="Book Antiqua" pitchFamily="18" charset="0"/>
              </a:rPr>
              <a:t>Litworówka</a:t>
            </a:r>
            <a:r>
              <a:rPr lang="pl-PL" dirty="0" smtClean="0">
                <a:latin typeface="Book Antiqua" pitchFamily="18" charset="0"/>
              </a:rPr>
              <a:t/>
            </a:r>
            <a:br>
              <a:rPr lang="pl-PL" dirty="0" smtClean="0">
                <a:latin typeface="Book Antiqua" pitchFamily="18" charset="0"/>
              </a:rPr>
            </a:br>
            <a:r>
              <a:rPr lang="pl-PL" dirty="0">
                <a:latin typeface="Book Antiqua" pitchFamily="18" charset="0"/>
              </a:rPr>
              <a:t>F.H.U. „U BAFII ” Anita </a:t>
            </a:r>
            <a:r>
              <a:rPr lang="pl-PL" dirty="0" err="1" smtClean="0">
                <a:latin typeface="Book Antiqua" pitchFamily="18" charset="0"/>
              </a:rPr>
              <a:t>Bafia</a:t>
            </a:r>
            <a:endParaRPr lang="pl-PL" dirty="0">
              <a:latin typeface="Book Antiqua" pitchFamily="18" charset="0"/>
            </a:endParaRPr>
          </a:p>
        </p:txBody>
      </p:sp>
      <p:pic>
        <p:nvPicPr>
          <p:cNvPr id="5" name="Obraz 4" descr="Strona główna"/>
          <p:cNvPicPr/>
          <p:nvPr/>
        </p:nvPicPr>
        <p:blipFill>
          <a:blip r:embed="rId3" cstate="print"/>
          <a:srcRect/>
          <a:stretch>
            <a:fillRect/>
          </a:stretch>
        </p:blipFill>
        <p:spPr bwMode="auto">
          <a:xfrm>
            <a:off x="3851920" y="2924944"/>
            <a:ext cx="401002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TotalTime>
  <Words>1198</Words>
  <Application>Microsoft Office PowerPoint</Application>
  <PresentationFormat>Pokaz na ekranie (4:3)</PresentationFormat>
  <Paragraphs>132</Paragraphs>
  <Slides>32</Slides>
  <Notes>0</Notes>
  <HiddenSlides>0</HiddenSlides>
  <MMClips>0</MMClips>
  <ScaleCrop>false</ScaleCrop>
  <HeadingPairs>
    <vt:vector size="4" baseType="variant">
      <vt:variant>
        <vt:lpstr>Motyw</vt:lpstr>
      </vt:variant>
      <vt:variant>
        <vt:i4>1</vt:i4>
      </vt:variant>
      <vt:variant>
        <vt:lpstr>Tytuły slajdów</vt:lpstr>
      </vt:variant>
      <vt:variant>
        <vt:i4>32</vt:i4>
      </vt:variant>
    </vt:vector>
  </HeadingPairs>
  <TitlesOfParts>
    <vt:vector size="33" baseType="lpstr">
      <vt:lpstr>Motyw pakietu Office</vt:lpstr>
      <vt:lpstr>Marka Tatrzańska </vt:lpstr>
      <vt:lpstr>Slajd 2</vt:lpstr>
      <vt:lpstr>Slajd 3</vt:lpstr>
      <vt:lpstr>Skład Kapituły: </vt:lpstr>
      <vt:lpstr> Nominowani do Marki  Tatrzańskiej 2016:</vt:lpstr>
      <vt:lpstr>ZWYCIĘZCAMI</vt:lpstr>
      <vt:lpstr>Chleb gazdowski –  F.P.H. „KARPIEL”</vt:lpstr>
      <vt:lpstr>Slajd 8</vt:lpstr>
      <vt:lpstr> Nalewka Tatrzańska  Litworówka F.H.U. „U BAFII ” Anita Bafia</vt:lpstr>
      <vt:lpstr> Nalewka Tatrzańska Litworówka F.H.U. „U BAFII ” Anita Bafia</vt:lpstr>
      <vt:lpstr>Slajd 11</vt:lpstr>
      <vt:lpstr>ZWYCIĘZCAMI</vt:lpstr>
      <vt:lpstr>Stanisław  Łukaszczyk - Cibiorz</vt:lpstr>
      <vt:lpstr> Stanisław  Łukaszczyk- Cibiorz</vt:lpstr>
      <vt:lpstr>Andrzej Bukowski </vt:lpstr>
      <vt:lpstr>Andrzej Bukowski </vt:lpstr>
      <vt:lpstr>Stanisław Mateja </vt:lpstr>
      <vt:lpstr>Stanisław Mateja - czarna bluza </vt:lpstr>
      <vt:lpstr>Andrzej Stasik</vt:lpstr>
      <vt:lpstr>Andrzej Stasik - złóbcoki</vt:lpstr>
      <vt:lpstr>ZWYCIEZCAMI</vt:lpstr>
      <vt:lpstr>Edward Staszel</vt:lpstr>
      <vt:lpstr>Edward Staszel</vt:lpstr>
      <vt:lpstr>La Donna-Villa Toscana</vt:lpstr>
      <vt:lpstr>La Donna-Villa Toscana</vt:lpstr>
      <vt:lpstr>Stacja narciarska  Małe Ciche</vt:lpstr>
      <vt:lpstr>Stacja narciarska  Małe Ciche</vt:lpstr>
      <vt:lpstr>Gościniec Góralski Dwór </vt:lpstr>
      <vt:lpstr>Gościniec Góralski Dwór </vt:lpstr>
      <vt:lpstr>Stanisław Topór</vt:lpstr>
      <vt:lpstr>Stanisław Topór</vt:lpstr>
      <vt:lpstr>Dziękujemy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Marka Tatrzańska</dc:title>
  <dc:creator>user</dc:creator>
  <cp:lastModifiedBy>Admin</cp:lastModifiedBy>
  <cp:revision>36</cp:revision>
  <dcterms:created xsi:type="dcterms:W3CDTF">2017-01-17T08:24:35Z</dcterms:created>
  <dcterms:modified xsi:type="dcterms:W3CDTF">2017-09-09T13:28:08Z</dcterms:modified>
</cp:coreProperties>
</file>